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0287000" cy="5791200"/>
  <p:notesSz cx="6858000" cy="9144000"/>
  <p:embeddedFontLst>
    <p:embeddedFont>
      <p:font typeface="29LT Adir Light Bold" panose="020B0604020202020204" charset="-7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28" d="100"/>
          <a:sy n="128" d="100"/>
        </p:scale>
        <p:origin x="6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Snížková" userId="1982c6cc-1db0-4bbd-9432-0c142a41f328" providerId="ADAL" clId="{10ADC475-B165-4910-9648-BCA36E3CF662}"/>
    <pc:docChg chg="modSld">
      <pc:chgData name="Jana Snížková" userId="1982c6cc-1db0-4bbd-9432-0c142a41f328" providerId="ADAL" clId="{10ADC475-B165-4910-9648-BCA36E3CF662}" dt="2024-03-19T12:32:39.795" v="4" actId="14100"/>
      <pc:docMkLst>
        <pc:docMk/>
      </pc:docMkLst>
      <pc:sldChg chg="modSp">
        <pc:chgData name="Jana Snížková" userId="1982c6cc-1db0-4bbd-9432-0c142a41f328" providerId="ADAL" clId="{10ADC475-B165-4910-9648-BCA36E3CF662}" dt="2024-03-19T12:32:26.954" v="3" actId="14100"/>
        <pc:sldMkLst>
          <pc:docMk/>
          <pc:sldMk cId="0" sldId="259"/>
        </pc:sldMkLst>
        <pc:spChg chg="mod">
          <ac:chgData name="Jana Snížková" userId="1982c6cc-1db0-4bbd-9432-0c142a41f328" providerId="ADAL" clId="{10ADC475-B165-4910-9648-BCA36E3CF662}" dt="2024-03-19T12:32:26.954" v="3" actId="14100"/>
          <ac:spMkLst>
            <pc:docMk/>
            <pc:sldMk cId="0" sldId="259"/>
            <ac:spMk id="8" creationId="{00000000-0000-0000-0000-000000000000}"/>
          </ac:spMkLst>
        </pc:spChg>
      </pc:sldChg>
      <pc:sldChg chg="modSp">
        <pc:chgData name="Jana Snížková" userId="1982c6cc-1db0-4bbd-9432-0c142a41f328" providerId="ADAL" clId="{10ADC475-B165-4910-9648-BCA36E3CF662}" dt="2024-03-19T12:32:39.795" v="4" actId="14100"/>
        <pc:sldMkLst>
          <pc:docMk/>
          <pc:sldMk cId="0" sldId="266"/>
        </pc:sldMkLst>
        <pc:spChg chg="mod">
          <ac:chgData name="Jana Snížková" userId="1982c6cc-1db0-4bbd-9432-0c142a41f328" providerId="ADAL" clId="{10ADC475-B165-4910-9648-BCA36E3CF662}" dt="2024-03-19T12:32:39.795" v="4" actId="14100"/>
          <ac:spMkLst>
            <pc:docMk/>
            <pc:sldMk cId="0" sldId="266"/>
            <ac:spMk id="7" creationId="{00000000-0000-0000-0000-000000000000}"/>
          </ac:spMkLst>
        </pc:spChg>
      </pc:sldChg>
      <pc:sldChg chg="modSp">
        <pc:chgData name="Jana Snížková" userId="1982c6cc-1db0-4bbd-9432-0c142a41f328" providerId="ADAL" clId="{10ADC475-B165-4910-9648-BCA36E3CF662}" dt="2024-03-19T12:31:35.287" v="1" actId="1076"/>
        <pc:sldMkLst>
          <pc:docMk/>
          <pc:sldMk cId="0" sldId="268"/>
        </pc:sldMkLst>
        <pc:spChg chg="mod">
          <ac:chgData name="Jana Snížková" userId="1982c6cc-1db0-4bbd-9432-0c142a41f328" providerId="ADAL" clId="{10ADC475-B165-4910-9648-BCA36E3CF662}" dt="2024-03-19T12:31:35.287" v="1" actId="1076"/>
          <ac:spMkLst>
            <pc:docMk/>
            <pc:sldMk cId="0" sldId="268"/>
            <ac:spMk id="5" creationId="{00000000-0000-0000-0000-000000000000}"/>
          </ac:spMkLst>
        </pc:spChg>
        <pc:spChg chg="mod">
          <ac:chgData name="Jana Snížková" userId="1982c6cc-1db0-4bbd-9432-0c142a41f328" providerId="ADAL" clId="{10ADC475-B165-4910-9648-BCA36E3CF662}" dt="2024-03-19T12:31:30.659" v="0" actId="1076"/>
          <ac:spMkLst>
            <pc:docMk/>
            <pc:sldMk cId="0" sldId="268"/>
            <ac:spMk id="6" creationId="{00000000-0000-0000-0000-000000000000}"/>
          </ac:spMkLst>
        </pc:spChg>
      </pc:sldChg>
      <pc:sldChg chg="modSp">
        <pc:chgData name="Jana Snížková" userId="1982c6cc-1db0-4bbd-9432-0c142a41f328" providerId="ADAL" clId="{10ADC475-B165-4910-9648-BCA36E3CF662}" dt="2024-03-19T12:32:15.763" v="2" actId="14100"/>
        <pc:sldMkLst>
          <pc:docMk/>
          <pc:sldMk cId="0" sldId="279"/>
        </pc:sldMkLst>
        <pc:spChg chg="mod">
          <ac:chgData name="Jana Snížková" userId="1982c6cc-1db0-4bbd-9432-0c142a41f328" providerId="ADAL" clId="{10ADC475-B165-4910-9648-BCA36E3CF662}" dt="2024-03-19T12:32:15.763" v="2" actId="14100"/>
          <ac:spMkLst>
            <pc:docMk/>
            <pc:sldMk cId="0" sldId="279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8019-EBC7-4F5C-9B2B-CB1E0160047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7F44A-B59E-4F89-ABF8-E46AAA4A9D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15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7F44A-B59E-4F89-ABF8-E46AAA4A9D2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1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zs.vse.cz/wp-content/uploads/Learning-Agreement_navod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zs.vse.cz/wp-content/uploads/Credit-Conversion-Guide-_web.pdf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zs.vse.cz/emergency-contact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ozd.mzv.gov.cz" TargetMode="Externa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zs.vse.cz/uznani-predmet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2.png"/><Relationship Id="rId18" Type="http://schemas.openxmlformats.org/officeDocument/2006/relationships/image" Target="../media/image25.svg"/><Relationship Id="rId26" Type="http://schemas.openxmlformats.org/officeDocument/2006/relationships/image" Target="../media/image28.png"/><Relationship Id="rId3" Type="http://schemas.openxmlformats.org/officeDocument/2006/relationships/image" Target="../media/image15.svg"/><Relationship Id="rId21" Type="http://schemas.openxmlformats.org/officeDocument/2006/relationships/hyperlink" Target="https://www.instagram.com/vse_studyabroad/" TargetMode="External"/><Relationship Id="rId7" Type="http://schemas.openxmlformats.org/officeDocument/2006/relationships/image" Target="../media/image19.svg"/><Relationship Id="rId12" Type="http://schemas.openxmlformats.org/officeDocument/2006/relationships/hyperlink" Target="https://ozs.vse.cz/download/#vymenne_pobyty" TargetMode="External"/><Relationship Id="rId17" Type="http://schemas.openxmlformats.org/officeDocument/2006/relationships/image" Target="../media/image24.png"/><Relationship Id="rId25" Type="http://schemas.openxmlformats.org/officeDocument/2006/relationships/hyperlink" Target="https://kalendar.vse.cz/event/show?date=2470&amp;web=ozs.vse.cz" TargetMode="External"/><Relationship Id="rId2" Type="http://schemas.openxmlformats.org/officeDocument/2006/relationships/image" Target="../media/image14.png"/><Relationship Id="rId16" Type="http://schemas.openxmlformats.org/officeDocument/2006/relationships/hyperlink" Target="https://insis.vse.cz/auth/int/zavzpr.pl" TargetMode="External"/><Relationship Id="rId20" Type="http://schemas.openxmlformats.org/officeDocument/2006/relationships/hyperlink" Target="https://www.facebook.com/vsestudyabro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openxmlformats.org/officeDocument/2006/relationships/image" Target="../media/image27.svg"/><Relationship Id="rId5" Type="http://schemas.openxmlformats.org/officeDocument/2006/relationships/image" Target="../media/image17.svg"/><Relationship Id="rId15" Type="http://schemas.openxmlformats.org/officeDocument/2006/relationships/hyperlink" Target="https://www.instagram.com/vse_studyabroad/channel/" TargetMode="External"/><Relationship Id="rId23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hyperlink" Target="https://ozs.vse.cz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63.svg"/><Relationship Id="rId22" Type="http://schemas.openxmlformats.org/officeDocument/2006/relationships/hyperlink" Target="https://ozs.vse.cz/kontakty/" TargetMode="External"/><Relationship Id="rId27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insis.vse.cz/lide/clovek.pl?id=9786;lang=c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hyperlink" Target="https://www.facebook.com/groups/VSEvyjezdy" TargetMode="External"/><Relationship Id="rId3" Type="http://schemas.openxmlformats.org/officeDocument/2006/relationships/image" Target="../media/image15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hyperlink" Target="https://insis.vse.cz/auth/int/zavzpr.pl" TargetMode="External"/><Relationship Id="rId17" Type="http://schemas.openxmlformats.org/officeDocument/2006/relationships/hyperlink" Target="https://www.instagram.com/vse_studyabroad/" TargetMode="External"/><Relationship Id="rId25" Type="http://schemas.openxmlformats.org/officeDocument/2006/relationships/hyperlink" Target="https://app.powerbi.com/view?r=eyJrIjoiYmJjNzNmOGMtOWM0Mi00NmIxLWE5MGEtOGVhODk4MjI4NDhkIiwidCI6IjJiNTFhNGIzLTQ0M2YtNDQwNi04Y2E0LTE5MDU2YTc5YTQ0NCIsImMiOjh9" TargetMode="External"/><Relationship Id="rId2" Type="http://schemas.openxmlformats.org/officeDocument/2006/relationships/image" Target="../media/image14.png"/><Relationship Id="rId16" Type="http://schemas.openxmlformats.org/officeDocument/2006/relationships/hyperlink" Target="https://www.facebook.com/vsestudyabroad" TargetMode="Externa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openxmlformats.org/officeDocument/2006/relationships/image" Target="../media/image29.svg"/><Relationship Id="rId5" Type="http://schemas.openxmlformats.org/officeDocument/2006/relationships/image" Target="../media/image17.svg"/><Relationship Id="rId15" Type="http://schemas.openxmlformats.org/officeDocument/2006/relationships/hyperlink" Target="https://ozs.vse.cz" TargetMode="External"/><Relationship Id="rId23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hyperlink" Target="https://ozs.vse.cz/kontakty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5.svg"/><Relationship Id="rId22" Type="http://schemas.openxmlformats.org/officeDocument/2006/relationships/hyperlink" Target="https://kalendar.vse.cz/event/show?date=2470&amp;web=ozs.vse.cz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zs.vse.cz/specialni-granty-a-dalsi-moznosti-financovani/dalsi-moznosti-financovani-zahranicniho-studi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6891" y="4633104"/>
            <a:ext cx="2314924" cy="1155715"/>
          </a:xfrm>
          <a:custGeom>
            <a:avLst/>
            <a:gdLst/>
            <a:ahLst/>
            <a:cxnLst/>
            <a:rect l="l" t="t" r="r" b="b"/>
            <a:pathLst>
              <a:path w="2314924" h="1155715">
                <a:moveTo>
                  <a:pt x="0" y="0"/>
                </a:moveTo>
                <a:lnTo>
                  <a:pt x="2314924" y="0"/>
                </a:lnTo>
                <a:lnTo>
                  <a:pt x="2314924" y="1155715"/>
                </a:lnTo>
                <a:lnTo>
                  <a:pt x="0" y="115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11" r="-471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491815" y="2321673"/>
            <a:ext cx="1157462" cy="1155715"/>
          </a:xfrm>
          <a:prstGeom prst="rect">
            <a:avLst/>
          </a:prstGeom>
          <a:solidFill>
            <a:srgbClr val="AE005F"/>
          </a:solidFill>
        </p:spPr>
      </p:sp>
      <p:sp>
        <p:nvSpPr>
          <p:cNvPr id="4" name="AutoShape 4"/>
          <p:cNvSpPr/>
          <p:nvPr/>
        </p:nvSpPr>
        <p:spPr>
          <a:xfrm>
            <a:off x="3334353" y="3477389"/>
            <a:ext cx="1157462" cy="1155715"/>
          </a:xfrm>
          <a:prstGeom prst="rect">
            <a:avLst/>
          </a:prstGeom>
          <a:solidFill>
            <a:srgbClr val="EA690B"/>
          </a:solidFill>
        </p:spPr>
      </p:sp>
      <p:sp>
        <p:nvSpPr>
          <p:cNvPr id="5" name="Freeform 5"/>
          <p:cNvSpPr/>
          <p:nvPr/>
        </p:nvSpPr>
        <p:spPr>
          <a:xfrm>
            <a:off x="4491815" y="4542122"/>
            <a:ext cx="2314924" cy="1246697"/>
          </a:xfrm>
          <a:custGeom>
            <a:avLst/>
            <a:gdLst/>
            <a:ahLst/>
            <a:cxnLst/>
            <a:rect l="l" t="t" r="r" b="b"/>
            <a:pathLst>
              <a:path w="2314924" h="1246697">
                <a:moveTo>
                  <a:pt x="0" y="0"/>
                </a:moveTo>
                <a:lnTo>
                  <a:pt x="2314924" y="0"/>
                </a:lnTo>
                <a:lnTo>
                  <a:pt x="2314924" y="1246697"/>
                </a:lnTo>
                <a:lnTo>
                  <a:pt x="0" y="1246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469" t="-909" b="-723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91815" y="3473458"/>
            <a:ext cx="1157462" cy="1155715"/>
          </a:xfrm>
          <a:custGeom>
            <a:avLst/>
            <a:gdLst/>
            <a:ahLst/>
            <a:cxnLst/>
            <a:rect l="l" t="t" r="r" b="b"/>
            <a:pathLst>
              <a:path w="1157462" h="1155715">
                <a:moveTo>
                  <a:pt x="0" y="0"/>
                </a:moveTo>
                <a:lnTo>
                  <a:pt x="1157462" y="0"/>
                </a:lnTo>
                <a:lnTo>
                  <a:pt x="1157462" y="1155715"/>
                </a:lnTo>
                <a:lnTo>
                  <a:pt x="0" y="1155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08" b="-282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63678" y="2381"/>
            <a:ext cx="2323410" cy="2320865"/>
          </a:xfrm>
          <a:custGeom>
            <a:avLst/>
            <a:gdLst/>
            <a:ahLst/>
            <a:cxnLst/>
            <a:rect l="l" t="t" r="r" b="b"/>
            <a:pathLst>
              <a:path w="2323410" h="2320865">
                <a:moveTo>
                  <a:pt x="0" y="0"/>
                </a:moveTo>
                <a:lnTo>
                  <a:pt x="2323409" y="0"/>
                </a:lnTo>
                <a:lnTo>
                  <a:pt x="2323409" y="2320865"/>
                </a:lnTo>
                <a:lnTo>
                  <a:pt x="0" y="2320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0" t="-32986" r="-1705" b="-45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49277" y="2323246"/>
            <a:ext cx="2314400" cy="2305927"/>
          </a:xfrm>
          <a:custGeom>
            <a:avLst/>
            <a:gdLst/>
            <a:ahLst/>
            <a:cxnLst/>
            <a:rect l="l" t="t" r="r" b="b"/>
            <a:pathLst>
              <a:path w="2314400" h="2305927">
                <a:moveTo>
                  <a:pt x="0" y="0"/>
                </a:moveTo>
                <a:lnTo>
                  <a:pt x="2314401" y="0"/>
                </a:lnTo>
                <a:lnTo>
                  <a:pt x="2314401" y="2305927"/>
                </a:lnTo>
                <a:lnTo>
                  <a:pt x="0" y="23059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2" t="-39264" r="-2032"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7964202" y="2321673"/>
            <a:ext cx="2314924" cy="1155715"/>
          </a:xfrm>
          <a:prstGeom prst="rect">
            <a:avLst/>
          </a:prstGeom>
          <a:solidFill>
            <a:srgbClr val="83CFEF"/>
          </a:solidFill>
        </p:spPr>
      </p:sp>
      <p:sp>
        <p:nvSpPr>
          <p:cNvPr id="10" name="AutoShape 10"/>
          <p:cNvSpPr/>
          <p:nvPr/>
        </p:nvSpPr>
        <p:spPr>
          <a:xfrm>
            <a:off x="6806739" y="4633104"/>
            <a:ext cx="1157462" cy="1155715"/>
          </a:xfrm>
          <a:prstGeom prst="rect">
            <a:avLst/>
          </a:prstGeom>
          <a:solidFill>
            <a:srgbClr val="016187"/>
          </a:solidFill>
        </p:spPr>
      </p:sp>
      <p:sp>
        <p:nvSpPr>
          <p:cNvPr id="11" name="Freeform 11"/>
          <p:cNvSpPr/>
          <p:nvPr/>
        </p:nvSpPr>
        <p:spPr>
          <a:xfrm flipH="1">
            <a:off x="5649277" y="1165958"/>
            <a:ext cx="2314924" cy="1157288"/>
          </a:xfrm>
          <a:custGeom>
            <a:avLst/>
            <a:gdLst/>
            <a:ahLst/>
            <a:cxnLst/>
            <a:rect l="l" t="t" r="r" b="b"/>
            <a:pathLst>
              <a:path w="2314924" h="1157288">
                <a:moveTo>
                  <a:pt x="2314925" y="0"/>
                </a:moveTo>
                <a:lnTo>
                  <a:pt x="0" y="0"/>
                </a:lnTo>
                <a:lnTo>
                  <a:pt x="0" y="1157288"/>
                </a:lnTo>
                <a:lnTo>
                  <a:pt x="2314925" y="1157288"/>
                </a:lnTo>
                <a:lnTo>
                  <a:pt x="2314925" y="0"/>
                </a:lnTo>
                <a:close/>
              </a:path>
            </a:pathLst>
          </a:custGeom>
          <a:blipFill>
            <a:blip r:embed="rId7"/>
            <a:stretch>
              <a:fillRect l="-6943" t="-24074" r="-21279" b="-46808"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6806739" y="2381"/>
            <a:ext cx="1157462" cy="1163577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13" name="Freeform 13"/>
          <p:cNvSpPr/>
          <p:nvPr/>
        </p:nvSpPr>
        <p:spPr>
          <a:xfrm>
            <a:off x="578644" y="206200"/>
            <a:ext cx="2950491" cy="755939"/>
          </a:xfrm>
          <a:custGeom>
            <a:avLst/>
            <a:gdLst/>
            <a:ahLst/>
            <a:cxnLst/>
            <a:rect l="l" t="t" r="r" b="b"/>
            <a:pathLst>
              <a:path w="2950491" h="755939">
                <a:moveTo>
                  <a:pt x="0" y="0"/>
                </a:moveTo>
                <a:lnTo>
                  <a:pt x="2950491" y="0"/>
                </a:lnTo>
                <a:lnTo>
                  <a:pt x="2950491" y="755939"/>
                </a:lnTo>
                <a:lnTo>
                  <a:pt x="0" y="755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16" b="-10372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6318" y="1339082"/>
            <a:ext cx="5175800" cy="3122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37"/>
              </a:lnSpc>
            </a:pPr>
            <a:r>
              <a:rPr lang="en-US" sz="6288">
                <a:solidFill>
                  <a:srgbClr val="000000"/>
                </a:solidFill>
                <a:latin typeface="29LT Adir Light Bold"/>
              </a:rPr>
              <a:t>Výjezdy do zámoří</a:t>
            </a:r>
          </a:p>
          <a:p>
            <a:pPr>
              <a:lnSpc>
                <a:spcPts val="8237"/>
              </a:lnSpc>
            </a:pPr>
            <a:r>
              <a:rPr lang="en-US" sz="6288">
                <a:solidFill>
                  <a:srgbClr val="000000"/>
                </a:solidFill>
                <a:latin typeface="29LT Adir Light Bold"/>
              </a:rPr>
              <a:t>a Švýcarska</a:t>
            </a:r>
          </a:p>
          <a:p>
            <a:pPr marL="0" lvl="0" indent="0" algn="l">
              <a:lnSpc>
                <a:spcPts val="8237"/>
              </a:lnSpc>
            </a:pPr>
            <a:r>
              <a:rPr lang="en-US" sz="6288">
                <a:solidFill>
                  <a:srgbClr val="000000"/>
                </a:solidFill>
                <a:latin typeface="29LT Adir Light Bold"/>
              </a:rPr>
              <a:t>2024/25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129625" y="2323246"/>
            <a:ext cx="1157462" cy="1150212"/>
          </a:xfrm>
          <a:prstGeom prst="rect">
            <a:avLst/>
          </a:prstGeom>
          <a:solidFill>
            <a:srgbClr val="E1007A"/>
          </a:solidFill>
        </p:spPr>
      </p:sp>
      <p:sp>
        <p:nvSpPr>
          <p:cNvPr id="16" name="Freeform 16"/>
          <p:cNvSpPr/>
          <p:nvPr/>
        </p:nvSpPr>
        <p:spPr>
          <a:xfrm flipH="1">
            <a:off x="7956240" y="3477389"/>
            <a:ext cx="2386374" cy="2314575"/>
          </a:xfrm>
          <a:custGeom>
            <a:avLst/>
            <a:gdLst/>
            <a:ahLst/>
            <a:cxnLst/>
            <a:rect l="l" t="t" r="r" b="b"/>
            <a:pathLst>
              <a:path w="2386374" h="2314575">
                <a:moveTo>
                  <a:pt x="2386374" y="0"/>
                </a:moveTo>
                <a:lnTo>
                  <a:pt x="0" y="0"/>
                </a:lnTo>
                <a:lnTo>
                  <a:pt x="0" y="2314575"/>
                </a:lnTo>
                <a:lnTo>
                  <a:pt x="2386374" y="2314575"/>
                </a:lnTo>
                <a:lnTo>
                  <a:pt x="2386374" y="0"/>
                </a:lnTo>
                <a:close/>
              </a:path>
            </a:pathLst>
          </a:custGeom>
          <a:blipFill>
            <a:blip r:embed="rId9"/>
            <a:stretch>
              <a:fillRect t="-20927" b="-16541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581" y="287777"/>
            <a:ext cx="582901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Administrativní záležitosti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3581" y="1148919"/>
            <a:ext cx="2138662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checklist v InSIS</a:t>
            </a:r>
          </a:p>
        </p:txBody>
      </p:sp>
      <p:sp>
        <p:nvSpPr>
          <p:cNvPr id="4" name="TextBox 4"/>
          <p:cNvSpPr txBox="1"/>
          <p:nvPr/>
        </p:nvSpPr>
        <p:spPr>
          <a:xfrm rot="-961996">
            <a:off x="465055" y="2241259"/>
            <a:ext cx="1301495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nominace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174" y="3804793"/>
            <a:ext cx="1301495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přihláška</a:t>
            </a:r>
          </a:p>
        </p:txBody>
      </p:sp>
      <p:sp>
        <p:nvSpPr>
          <p:cNvPr id="6" name="Freeform 6"/>
          <p:cNvSpPr/>
          <p:nvPr/>
        </p:nvSpPr>
        <p:spPr>
          <a:xfrm rot="-3516697" flipH="1" flipV="1">
            <a:off x="949776" y="2694256"/>
            <a:ext cx="724471" cy="974229"/>
          </a:xfrm>
          <a:custGeom>
            <a:avLst/>
            <a:gdLst/>
            <a:ahLst/>
            <a:cxnLst/>
            <a:rect l="l" t="t" r="r" b="b"/>
            <a:pathLst>
              <a:path w="724471" h="974229">
                <a:moveTo>
                  <a:pt x="724471" y="974229"/>
                </a:moveTo>
                <a:lnTo>
                  <a:pt x="0" y="974229"/>
                </a:lnTo>
                <a:lnTo>
                  <a:pt x="0" y="0"/>
                </a:lnTo>
                <a:lnTo>
                  <a:pt x="724471" y="0"/>
                </a:lnTo>
                <a:lnTo>
                  <a:pt x="724471" y="974229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882" r="-12073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17225" y="5094693"/>
            <a:ext cx="2227960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akceptační dopis</a:t>
            </a:r>
          </a:p>
        </p:txBody>
      </p:sp>
      <p:sp>
        <p:nvSpPr>
          <p:cNvPr id="8" name="Freeform 8"/>
          <p:cNvSpPr/>
          <p:nvPr/>
        </p:nvSpPr>
        <p:spPr>
          <a:xfrm rot="4331250" flipV="1">
            <a:off x="1064249" y="4291883"/>
            <a:ext cx="1071603" cy="675707"/>
          </a:xfrm>
          <a:custGeom>
            <a:avLst/>
            <a:gdLst/>
            <a:ahLst/>
            <a:cxnLst/>
            <a:rect l="l" t="t" r="r" b="b"/>
            <a:pathLst>
              <a:path w="1071603" h="675707">
                <a:moveTo>
                  <a:pt x="0" y="675707"/>
                </a:moveTo>
                <a:lnTo>
                  <a:pt x="1071603" y="675707"/>
                </a:lnTo>
                <a:lnTo>
                  <a:pt x="1071603" y="0"/>
                </a:lnTo>
                <a:lnTo>
                  <a:pt x="0" y="0"/>
                </a:lnTo>
                <a:lnTo>
                  <a:pt x="0" y="675707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 r="-16679"/>
            </a:stretch>
          </a:blipFill>
        </p:spPr>
      </p:sp>
      <p:sp>
        <p:nvSpPr>
          <p:cNvPr id="9" name="Freeform 9"/>
          <p:cNvSpPr/>
          <p:nvPr/>
        </p:nvSpPr>
        <p:spPr>
          <a:xfrm rot="-9441490" flipH="1">
            <a:off x="2823523" y="3664589"/>
            <a:ext cx="769040" cy="1536696"/>
          </a:xfrm>
          <a:custGeom>
            <a:avLst/>
            <a:gdLst/>
            <a:ahLst/>
            <a:cxnLst/>
            <a:rect l="l" t="t" r="r" b="b"/>
            <a:pathLst>
              <a:path w="769040" h="1536696">
                <a:moveTo>
                  <a:pt x="769040" y="0"/>
                </a:moveTo>
                <a:lnTo>
                  <a:pt x="0" y="0"/>
                </a:lnTo>
                <a:lnTo>
                  <a:pt x="0" y="1536695"/>
                </a:lnTo>
                <a:lnTo>
                  <a:pt x="769040" y="1536695"/>
                </a:lnTo>
                <a:lnTo>
                  <a:pt x="76904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762"/>
            </a:stretch>
          </a:blipFill>
        </p:spPr>
      </p:sp>
      <p:sp>
        <p:nvSpPr>
          <p:cNvPr id="10" name="TextBox 10"/>
          <p:cNvSpPr txBox="1"/>
          <p:nvPr/>
        </p:nvSpPr>
        <p:spPr>
          <a:xfrm rot="630822">
            <a:off x="2403567" y="2973428"/>
            <a:ext cx="2304980" cy="78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learning agreement (LA)</a:t>
            </a:r>
          </a:p>
        </p:txBody>
      </p:sp>
      <p:sp>
        <p:nvSpPr>
          <p:cNvPr id="11" name="Freeform 11"/>
          <p:cNvSpPr/>
          <p:nvPr/>
        </p:nvSpPr>
        <p:spPr>
          <a:xfrm rot="2263167" flipH="1">
            <a:off x="3760808" y="2216773"/>
            <a:ext cx="895721" cy="972611"/>
          </a:xfrm>
          <a:custGeom>
            <a:avLst/>
            <a:gdLst/>
            <a:ahLst/>
            <a:cxnLst/>
            <a:rect l="l" t="t" r="r" b="b"/>
            <a:pathLst>
              <a:path w="895721" h="972611">
                <a:moveTo>
                  <a:pt x="895721" y="0"/>
                </a:moveTo>
                <a:lnTo>
                  <a:pt x="0" y="0"/>
                </a:lnTo>
                <a:lnTo>
                  <a:pt x="0" y="972611"/>
                </a:lnTo>
                <a:lnTo>
                  <a:pt x="895721" y="972611"/>
                </a:lnTo>
                <a:lnTo>
                  <a:pt x="895721" y="0"/>
                </a:lnTo>
                <a:close/>
              </a:path>
            </a:pathLst>
          </a:custGeom>
          <a:blipFill>
            <a:blip r:embed="rId7">
              <a:alphaModFix amt="4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46794" r="-48835"/>
            </a:stretch>
          </a:blipFill>
        </p:spPr>
      </p:sp>
      <p:sp>
        <p:nvSpPr>
          <p:cNvPr id="12" name="TextBox 12"/>
          <p:cNvSpPr txBox="1"/>
          <p:nvPr/>
        </p:nvSpPr>
        <p:spPr>
          <a:xfrm rot="428115">
            <a:off x="3599290" y="1361707"/>
            <a:ext cx="1658686" cy="78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emergency contact form</a:t>
            </a:r>
          </a:p>
        </p:txBody>
      </p:sp>
      <p:sp>
        <p:nvSpPr>
          <p:cNvPr id="13" name="Freeform 13"/>
          <p:cNvSpPr/>
          <p:nvPr/>
        </p:nvSpPr>
        <p:spPr>
          <a:xfrm rot="-941857" flipV="1">
            <a:off x="5207029" y="1176759"/>
            <a:ext cx="2157837" cy="151049"/>
          </a:xfrm>
          <a:custGeom>
            <a:avLst/>
            <a:gdLst/>
            <a:ahLst/>
            <a:cxnLst/>
            <a:rect l="l" t="t" r="r" b="b"/>
            <a:pathLst>
              <a:path w="2157837" h="151049">
                <a:moveTo>
                  <a:pt x="0" y="151048"/>
                </a:moveTo>
                <a:lnTo>
                  <a:pt x="2157837" y="151048"/>
                </a:lnTo>
                <a:lnTo>
                  <a:pt x="2157837" y="0"/>
                </a:lnTo>
                <a:lnTo>
                  <a:pt x="0" y="0"/>
                </a:lnTo>
                <a:lnTo>
                  <a:pt x="0" y="151048"/>
                </a:lnTo>
                <a:close/>
              </a:path>
            </a:pathLst>
          </a:custGeom>
          <a:blipFill>
            <a:blip r:embed="rId9">
              <a:alphaModFix amt="4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364700">
            <a:off x="7443504" y="692234"/>
            <a:ext cx="1020324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letenka</a:t>
            </a:r>
          </a:p>
        </p:txBody>
      </p:sp>
      <p:sp>
        <p:nvSpPr>
          <p:cNvPr id="15" name="Freeform 15"/>
          <p:cNvSpPr/>
          <p:nvPr/>
        </p:nvSpPr>
        <p:spPr>
          <a:xfrm rot="8893167" flipH="1" flipV="1">
            <a:off x="8845208" y="120100"/>
            <a:ext cx="734079" cy="2448442"/>
          </a:xfrm>
          <a:custGeom>
            <a:avLst/>
            <a:gdLst/>
            <a:ahLst/>
            <a:cxnLst/>
            <a:rect l="l" t="t" r="r" b="b"/>
            <a:pathLst>
              <a:path w="734079" h="2448442">
                <a:moveTo>
                  <a:pt x="734079" y="2448442"/>
                </a:moveTo>
                <a:lnTo>
                  <a:pt x="0" y="2448442"/>
                </a:lnTo>
                <a:lnTo>
                  <a:pt x="0" y="0"/>
                </a:lnTo>
                <a:lnTo>
                  <a:pt x="734079" y="0"/>
                </a:lnTo>
                <a:lnTo>
                  <a:pt x="734079" y="2448442"/>
                </a:lnTo>
                <a:close/>
              </a:path>
            </a:pathLst>
          </a:custGeom>
          <a:blipFill>
            <a:blip r:embed="rId11">
              <a:alphaModFix amt="49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46866" r="-19576" b="-8217"/>
            </a:stretch>
          </a:blipFill>
        </p:spPr>
      </p:sp>
      <p:sp>
        <p:nvSpPr>
          <p:cNvPr id="16" name="TextBox 16"/>
          <p:cNvSpPr txBox="1"/>
          <p:nvPr/>
        </p:nvSpPr>
        <p:spPr>
          <a:xfrm rot="1164232">
            <a:off x="8795924" y="1954653"/>
            <a:ext cx="625840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víza</a:t>
            </a:r>
          </a:p>
        </p:txBody>
      </p:sp>
      <p:sp>
        <p:nvSpPr>
          <p:cNvPr id="17" name="Freeform 17"/>
          <p:cNvSpPr/>
          <p:nvPr/>
        </p:nvSpPr>
        <p:spPr>
          <a:xfrm rot="-10560770">
            <a:off x="8249298" y="2268719"/>
            <a:ext cx="677535" cy="2101295"/>
          </a:xfrm>
          <a:custGeom>
            <a:avLst/>
            <a:gdLst/>
            <a:ahLst/>
            <a:cxnLst/>
            <a:rect l="l" t="t" r="r" b="b"/>
            <a:pathLst>
              <a:path w="677535" h="2101295">
                <a:moveTo>
                  <a:pt x="0" y="0"/>
                </a:moveTo>
                <a:lnTo>
                  <a:pt x="677535" y="0"/>
                </a:lnTo>
                <a:lnTo>
                  <a:pt x="677535" y="2101295"/>
                </a:lnTo>
                <a:lnTo>
                  <a:pt x="0" y="21012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9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6328" t="-1014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555918" y="4224049"/>
            <a:ext cx="1312658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pojištění</a:t>
            </a:r>
          </a:p>
        </p:txBody>
      </p:sp>
      <p:sp>
        <p:nvSpPr>
          <p:cNvPr id="19" name="Freeform 19"/>
          <p:cNvSpPr/>
          <p:nvPr/>
        </p:nvSpPr>
        <p:spPr>
          <a:xfrm rot="6923786">
            <a:off x="8555115" y="4607085"/>
            <a:ext cx="1071603" cy="675707"/>
          </a:xfrm>
          <a:custGeom>
            <a:avLst/>
            <a:gdLst/>
            <a:ahLst/>
            <a:cxnLst/>
            <a:rect l="l" t="t" r="r" b="b"/>
            <a:pathLst>
              <a:path w="1071603" h="675707">
                <a:moveTo>
                  <a:pt x="0" y="0"/>
                </a:moveTo>
                <a:lnTo>
                  <a:pt x="1071603" y="0"/>
                </a:lnTo>
                <a:lnTo>
                  <a:pt x="1071603" y="675707"/>
                </a:lnTo>
                <a:lnTo>
                  <a:pt x="0" y="675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 r="-16679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345059" y="5094693"/>
            <a:ext cx="1312658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ubytování</a:t>
            </a:r>
          </a:p>
        </p:txBody>
      </p:sp>
      <p:sp>
        <p:nvSpPr>
          <p:cNvPr id="21" name="Freeform 21"/>
          <p:cNvSpPr/>
          <p:nvPr/>
        </p:nvSpPr>
        <p:spPr>
          <a:xfrm>
            <a:off x="4472076" y="1673233"/>
            <a:ext cx="3401799" cy="4115586"/>
          </a:xfrm>
          <a:custGeom>
            <a:avLst/>
            <a:gdLst/>
            <a:ahLst/>
            <a:cxnLst/>
            <a:rect l="l" t="t" r="r" b="b"/>
            <a:pathLst>
              <a:path w="3401799" h="4115586">
                <a:moveTo>
                  <a:pt x="0" y="0"/>
                </a:moveTo>
                <a:lnTo>
                  <a:pt x="3401798" y="0"/>
                </a:lnTo>
                <a:lnTo>
                  <a:pt x="3401798" y="4115586"/>
                </a:lnTo>
                <a:lnTo>
                  <a:pt x="0" y="41155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2737" t="-15506" r="-4674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36001" y="2895600"/>
            <a:ext cx="2818801" cy="2893219"/>
          </a:xfrm>
          <a:custGeom>
            <a:avLst/>
            <a:gdLst/>
            <a:ahLst/>
            <a:cxnLst/>
            <a:rect l="l" t="t" r="r" b="b"/>
            <a:pathLst>
              <a:path w="2818801" h="2893219">
                <a:moveTo>
                  <a:pt x="0" y="0"/>
                </a:moveTo>
                <a:lnTo>
                  <a:pt x="2818801" y="0"/>
                </a:lnTo>
                <a:lnTo>
                  <a:pt x="2818801" y="2893219"/>
                </a:lnTo>
                <a:lnTo>
                  <a:pt x="0" y="2893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9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5002" y="2381"/>
            <a:ext cx="2650999" cy="2893219"/>
          </a:xfrm>
          <a:custGeom>
            <a:avLst/>
            <a:gdLst/>
            <a:ahLst/>
            <a:cxnLst/>
            <a:rect l="l" t="t" r="r" b="b"/>
            <a:pathLst>
              <a:path w="2650999" h="2893219">
                <a:moveTo>
                  <a:pt x="0" y="0"/>
                </a:moveTo>
                <a:lnTo>
                  <a:pt x="2650999" y="0"/>
                </a:lnTo>
                <a:lnTo>
                  <a:pt x="2650999" y="2893219"/>
                </a:lnTo>
                <a:lnTo>
                  <a:pt x="0" y="289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38" r="-12539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7636001" y="2381"/>
            <a:ext cx="2650999" cy="2893219"/>
          </a:xfrm>
          <a:prstGeom prst="rect">
            <a:avLst/>
          </a:prstGeom>
          <a:solidFill>
            <a:srgbClr val="83CFEF"/>
          </a:solidFill>
        </p:spPr>
      </p:sp>
      <p:sp>
        <p:nvSpPr>
          <p:cNvPr id="5" name="AutoShape 5"/>
          <p:cNvSpPr/>
          <p:nvPr/>
        </p:nvSpPr>
        <p:spPr>
          <a:xfrm>
            <a:off x="4985002" y="2895600"/>
            <a:ext cx="2650999" cy="2893219"/>
          </a:xfrm>
          <a:prstGeom prst="rect">
            <a:avLst/>
          </a:prstGeom>
          <a:solidFill>
            <a:srgbClr val="E1007A"/>
          </a:solidFill>
        </p:spPr>
      </p:sp>
      <p:sp>
        <p:nvSpPr>
          <p:cNvPr id="6" name="TextBox 6"/>
          <p:cNvSpPr txBox="1"/>
          <p:nvPr/>
        </p:nvSpPr>
        <p:spPr>
          <a:xfrm>
            <a:off x="374893" y="297302"/>
            <a:ext cx="4768607" cy="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05"/>
              </a:lnSpc>
            </a:pPr>
            <a:r>
              <a:rPr lang="en-US" sz="6288">
                <a:solidFill>
                  <a:srgbClr val="000000"/>
                </a:solidFill>
                <a:latin typeface="29LT Adir Light Bold"/>
              </a:rPr>
              <a:t>Nominace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9646" y="1658127"/>
            <a:ext cx="4405703" cy="393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studenta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nominuje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OZS</a:t>
            </a: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kdy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?</a:t>
            </a: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po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nominaci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email s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instrukcemi</a:t>
            </a:r>
            <a:endParaRPr lang="en-US" sz="2990" dirty="0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75330" y="2976794"/>
            <a:ext cx="3591660" cy="192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cca 3-9 měsíců před začátkem výjezdu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před nominací partnerskou školu nekontaktujte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42349" y="600075"/>
            <a:ext cx="2274999" cy="181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5"/>
              </a:lnSpc>
            </a:pPr>
            <a:r>
              <a:rPr lang="en-US" sz="4182">
                <a:solidFill>
                  <a:srgbClr val="000000"/>
                </a:solidFill>
                <a:latin typeface="29LT Adir Light Bold"/>
              </a:rPr>
              <a:t>informace partnerské škole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94287" y="3323883"/>
            <a:ext cx="1632429" cy="178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8"/>
              </a:lnSpc>
            </a:pPr>
            <a:r>
              <a:rPr lang="en-US" sz="2110">
                <a:solidFill>
                  <a:srgbClr val="000000"/>
                </a:solidFill>
                <a:latin typeface="29LT Adir Light Bold"/>
              </a:rPr>
              <a:t>osobní údaje</a:t>
            </a:r>
          </a:p>
          <a:p>
            <a:pPr>
              <a:lnSpc>
                <a:spcPts val="3608"/>
              </a:lnSpc>
            </a:pPr>
            <a:r>
              <a:rPr lang="en-US" sz="2110">
                <a:solidFill>
                  <a:srgbClr val="000000"/>
                </a:solidFill>
                <a:latin typeface="29LT Adir Light Bold"/>
              </a:rPr>
              <a:t>kontaktní údaje</a:t>
            </a:r>
          </a:p>
          <a:p>
            <a:pPr>
              <a:lnSpc>
                <a:spcPts val="3608"/>
              </a:lnSpc>
            </a:pPr>
            <a:r>
              <a:rPr lang="en-US" sz="2110">
                <a:solidFill>
                  <a:srgbClr val="000000"/>
                </a:solidFill>
                <a:latin typeface="29LT Adir Light Bold"/>
              </a:rPr>
              <a:t>semestr výjezdu</a:t>
            </a:r>
          </a:p>
          <a:p>
            <a:pPr>
              <a:lnSpc>
                <a:spcPts val="3608"/>
              </a:lnSpc>
            </a:pPr>
            <a:r>
              <a:rPr lang="en-US" sz="2110">
                <a:solidFill>
                  <a:srgbClr val="000000"/>
                </a:solidFill>
                <a:latin typeface="29LT Adir Light Bold"/>
              </a:rPr>
              <a:t>obor studia apod.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36001" y="2381"/>
            <a:ext cx="2650999" cy="2893219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3" name="AutoShape 3"/>
          <p:cNvSpPr/>
          <p:nvPr/>
        </p:nvSpPr>
        <p:spPr>
          <a:xfrm>
            <a:off x="4985002" y="2895600"/>
            <a:ext cx="2650999" cy="2893219"/>
          </a:xfrm>
          <a:prstGeom prst="rect">
            <a:avLst/>
          </a:prstGeom>
          <a:solidFill>
            <a:srgbClr val="EA690B"/>
          </a:solidFill>
        </p:spPr>
      </p:sp>
      <p:sp>
        <p:nvSpPr>
          <p:cNvPr id="4" name="Freeform 4"/>
          <p:cNvSpPr/>
          <p:nvPr/>
        </p:nvSpPr>
        <p:spPr>
          <a:xfrm>
            <a:off x="4985002" y="2381"/>
            <a:ext cx="2650999" cy="2893219"/>
          </a:xfrm>
          <a:custGeom>
            <a:avLst/>
            <a:gdLst/>
            <a:ahLst/>
            <a:cxnLst/>
            <a:rect l="l" t="t" r="r" b="b"/>
            <a:pathLst>
              <a:path w="2650999" h="2893219">
                <a:moveTo>
                  <a:pt x="0" y="0"/>
                </a:moveTo>
                <a:lnTo>
                  <a:pt x="2650999" y="0"/>
                </a:lnTo>
                <a:lnTo>
                  <a:pt x="2650999" y="2893219"/>
                </a:lnTo>
                <a:lnTo>
                  <a:pt x="0" y="2893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85" b="-110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36001" y="2895600"/>
            <a:ext cx="2650999" cy="3042988"/>
          </a:xfrm>
          <a:custGeom>
            <a:avLst/>
            <a:gdLst/>
            <a:ahLst/>
            <a:cxnLst/>
            <a:rect l="l" t="t" r="r" b="b"/>
            <a:pathLst>
              <a:path w="2650999" h="3042988">
                <a:moveTo>
                  <a:pt x="0" y="0"/>
                </a:moveTo>
                <a:lnTo>
                  <a:pt x="2650999" y="0"/>
                </a:lnTo>
                <a:lnTo>
                  <a:pt x="2650999" y="3042988"/>
                </a:lnTo>
                <a:lnTo>
                  <a:pt x="0" y="3042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4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4893" y="297302"/>
            <a:ext cx="4768607" cy="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05"/>
              </a:lnSpc>
            </a:pPr>
            <a:r>
              <a:rPr lang="en-US" sz="6288">
                <a:solidFill>
                  <a:srgbClr val="000000"/>
                </a:solidFill>
                <a:latin typeface="29LT Adir Light Bold"/>
              </a:rPr>
              <a:t>Přihláška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92368" y="600075"/>
            <a:ext cx="2274999" cy="181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</a:pPr>
            <a:r>
              <a:rPr lang="en-US" sz="4182">
                <a:solidFill>
                  <a:srgbClr val="000000"/>
                </a:solidFill>
                <a:latin typeface="29LT Adir Light Bold"/>
              </a:rPr>
              <a:t>oficiální přihláška </a:t>
            </a:r>
          </a:p>
          <a:p>
            <a:pPr marL="0" lvl="0" indent="0" algn="l">
              <a:lnSpc>
                <a:spcPts val="4725"/>
              </a:lnSpc>
            </a:pPr>
            <a:r>
              <a:rPr lang="en-US" sz="4182">
                <a:solidFill>
                  <a:srgbClr val="000000"/>
                </a:solidFill>
                <a:latin typeface="29LT Adir Light Bold"/>
              </a:rPr>
              <a:t>na školu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8565" y="1658127"/>
            <a:ext cx="2156153" cy="171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2990">
                <a:solidFill>
                  <a:srgbClr val="000000"/>
                </a:solidFill>
                <a:latin typeface="29LT Adir Light Bold"/>
              </a:rPr>
              <a:t>podává student </a:t>
            </a:r>
          </a:p>
          <a:p>
            <a:pPr>
              <a:lnSpc>
                <a:spcPts val="3379"/>
              </a:lnSpc>
            </a:pPr>
            <a:endParaRPr lang="en-US" sz="299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en-US" sz="2990">
                <a:solidFill>
                  <a:srgbClr val="000000"/>
                </a:solidFill>
                <a:latin typeface="29LT Adir Light Bold"/>
              </a:rPr>
              <a:t>kdy?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815" y="3463483"/>
            <a:ext cx="4225884" cy="192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po vyzvání OZS nebo 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partnerské školy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web zahraniční školy / factsheet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hlídat deadline!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3540" y="3045080"/>
            <a:ext cx="2433923" cy="249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transkript</a:t>
            </a:r>
          </a:p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potvrzení jazykové způsobilosti</a:t>
            </a:r>
          </a:p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potvrzení o nominaci a stipendiu</a:t>
            </a:r>
          </a:p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doporučující dopisy</a:t>
            </a:r>
          </a:p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CV + motivační dopis</a:t>
            </a:r>
          </a:p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kopie pasu, kartičky pojištění...</a:t>
            </a:r>
          </a:p>
          <a:p>
            <a:pPr>
              <a:lnSpc>
                <a:spcPts val="2867"/>
              </a:lnSpc>
            </a:pPr>
            <a:r>
              <a:rPr lang="en-US" sz="1677">
                <a:solidFill>
                  <a:srgbClr val="000000"/>
                </a:solidFill>
                <a:latin typeface="29LT Adir Light Bold"/>
              </a:rPr>
              <a:t>doklad o finančních prostředcích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9815" y="2145701"/>
            <a:ext cx="4225884" cy="47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online / naskenované / poštou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5592485" cy="5786438"/>
          </a:xfrm>
          <a:custGeom>
            <a:avLst/>
            <a:gdLst/>
            <a:ahLst/>
            <a:cxnLst/>
            <a:rect l="l" t="t" r="r" b="b"/>
            <a:pathLst>
              <a:path w="5592485" h="5786438">
                <a:moveTo>
                  <a:pt x="0" y="0"/>
                </a:moveTo>
                <a:lnTo>
                  <a:pt x="5592485" y="0"/>
                </a:lnTo>
                <a:lnTo>
                  <a:pt x="5592485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162" r="-266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1498" y="402077"/>
            <a:ext cx="4768607" cy="81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82"/>
              </a:lnSpc>
            </a:pPr>
            <a:r>
              <a:rPr lang="en-US" sz="6232">
                <a:solidFill>
                  <a:srgbClr val="000000"/>
                </a:solidFill>
                <a:latin typeface="29LT Adir Light Bold"/>
              </a:rPr>
              <a:t>Akceptační dopis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8565" y="1658127"/>
            <a:ext cx="3244767" cy="214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2990">
                <a:solidFill>
                  <a:srgbClr val="000000"/>
                </a:solidFill>
                <a:latin typeface="29LT Adir Light Bold"/>
              </a:rPr>
              <a:t>vydává partnerská škola</a:t>
            </a:r>
          </a:p>
          <a:p>
            <a:pPr>
              <a:lnSpc>
                <a:spcPts val="3379"/>
              </a:lnSpc>
            </a:pPr>
            <a:endParaRPr lang="en-US" sz="299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endParaRPr lang="en-US" sz="299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en-US" sz="2990">
                <a:solidFill>
                  <a:srgbClr val="000000"/>
                </a:solidFill>
                <a:latin typeface="29LT Adir Light Bold"/>
              </a:rPr>
              <a:t>co s tím?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3820" y="2438400"/>
            <a:ext cx="4225884" cy="9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- </a:t>
            </a:r>
            <a:r>
              <a:rPr lang="en-US" sz="2715" dirty="0" err="1">
                <a:solidFill>
                  <a:srgbClr val="000000"/>
                </a:solidFill>
                <a:latin typeface="29LT Adir Light Bold"/>
              </a:rPr>
              <a:t>formální</a:t>
            </a: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715" dirty="0" err="1">
                <a:solidFill>
                  <a:srgbClr val="000000"/>
                </a:solidFill>
                <a:latin typeface="29LT Adir Light Bold"/>
              </a:rPr>
              <a:t>potvrzení</a:t>
            </a: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 o </a:t>
            </a:r>
            <a:r>
              <a:rPr lang="en-US" sz="2715" dirty="0" err="1">
                <a:solidFill>
                  <a:srgbClr val="000000"/>
                </a:solidFill>
                <a:latin typeface="29LT Adir Light Bold"/>
              </a:rPr>
              <a:t>přijetí</a:t>
            </a:r>
            <a:endParaRPr lang="en-US" sz="27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- </a:t>
            </a:r>
            <a:r>
              <a:rPr lang="en-US" sz="2715" dirty="0" err="1">
                <a:solidFill>
                  <a:srgbClr val="000000"/>
                </a:solidFill>
                <a:latin typeface="29LT Adir Light Bold"/>
              </a:rPr>
              <a:t>poštou</a:t>
            </a: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 / </a:t>
            </a:r>
            <a:r>
              <a:rPr lang="en-US" sz="2715" dirty="0" err="1">
                <a:solidFill>
                  <a:srgbClr val="000000"/>
                </a:solidFill>
                <a:latin typeface="29LT Adir Light Bold"/>
              </a:rPr>
              <a:t>emailem</a:t>
            </a:r>
            <a:endParaRPr lang="en-US" sz="2715" dirty="0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8565" y="4294417"/>
            <a:ext cx="4225884" cy="47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- </a:t>
            </a:r>
            <a:r>
              <a:rPr lang="en-US" sz="2715" dirty="0" err="1">
                <a:solidFill>
                  <a:srgbClr val="000000"/>
                </a:solidFill>
                <a:latin typeface="29LT Adir Light Bold"/>
              </a:rPr>
              <a:t>nahrát</a:t>
            </a:r>
            <a:r>
              <a:rPr lang="en-US" sz="2715" dirty="0">
                <a:solidFill>
                  <a:srgbClr val="000000"/>
                </a:solidFill>
                <a:latin typeface="29LT Adir Light Bold"/>
              </a:rPr>
              <a:t> do checklistu v InSIS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581" y="1379870"/>
            <a:ext cx="9136885" cy="41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1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zařizuje student</a:t>
            </a: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co?</a:t>
            </a: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971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pozor - potřeba schválení všech tří stran!</a:t>
            </a:r>
          </a:p>
          <a:p>
            <a:pPr>
              <a:lnSpc>
                <a:spcPts val="2971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          - kredity zaokrouhlit na celá čísla (credit conversion guide)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8644" y="2507347"/>
            <a:ext cx="8343521" cy="194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trojstranná dohoda mezi studentem, fakultou a partnerskou školou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- 20-30 ECTS + pravidla fakulty / zahraniční školy!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řešit s předstihem (s přihláškou / po akceptačním dopisu)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instrukce na webu OZS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vyplněný a schválený nahrát do checklistu v InSIS </a:t>
            </a:r>
          </a:p>
        </p:txBody>
      </p:sp>
      <p:sp>
        <p:nvSpPr>
          <p:cNvPr id="4" name="Freeform 4">
            <a:hlinkClick r:id="rId2" tooltip="https://ozs.vse.cz/wp-content/uploads/Learning-Agreement_navod.pdf"/>
          </p:cNvPr>
          <p:cNvSpPr/>
          <p:nvPr/>
        </p:nvSpPr>
        <p:spPr>
          <a:xfrm rot="-3578682">
            <a:off x="3665586" y="3639950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1"/>
                </a:lnTo>
                <a:lnTo>
                  <a:pt x="0" y="431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Learning Agreement</a:t>
            </a:r>
          </a:p>
        </p:txBody>
      </p:sp>
      <p:sp>
        <p:nvSpPr>
          <p:cNvPr id="6" name="Freeform 6"/>
          <p:cNvSpPr/>
          <p:nvPr/>
        </p:nvSpPr>
        <p:spPr>
          <a:xfrm>
            <a:off x="5493870" y="2381"/>
            <a:ext cx="4793130" cy="2332846"/>
          </a:xfrm>
          <a:custGeom>
            <a:avLst/>
            <a:gdLst/>
            <a:ahLst/>
            <a:cxnLst/>
            <a:rect l="l" t="t" r="r" b="b"/>
            <a:pathLst>
              <a:path w="4793130" h="2332846">
                <a:moveTo>
                  <a:pt x="0" y="0"/>
                </a:moveTo>
                <a:lnTo>
                  <a:pt x="4793130" y="0"/>
                </a:lnTo>
                <a:lnTo>
                  <a:pt x="4793130" y="2332846"/>
                </a:lnTo>
                <a:lnTo>
                  <a:pt x="0" y="2332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484" b="-6612"/>
            </a:stretch>
          </a:blipFill>
        </p:spPr>
      </p:sp>
      <p:sp>
        <p:nvSpPr>
          <p:cNvPr id="7" name="Freeform 7">
            <a:hlinkClick r:id="rId6" tooltip="https://ozs.vse.cz/wp-content/uploads/Credit-Conversion-Guide-_web.pdf"/>
          </p:cNvPr>
          <p:cNvSpPr/>
          <p:nvPr/>
        </p:nvSpPr>
        <p:spPr>
          <a:xfrm rot="-3578682">
            <a:off x="9103553" y="5077127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1"/>
                </a:lnTo>
                <a:lnTo>
                  <a:pt x="0" y="431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581" y="1341770"/>
            <a:ext cx="4578498" cy="419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výběr předmětů 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schvaluje proděkan pro studium / </a:t>
            </a:r>
          </a:p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pro zahraničí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Learning Agreement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8644" y="1902517"/>
            <a:ext cx="4858653" cy="237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6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v souladu s oborem HS / VS a nabídkou přijímající školy</a:t>
            </a:r>
          </a:p>
          <a:p>
            <a:pPr>
              <a:lnSpc>
                <a:spcPts val="3776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ideálně skupiny volitelných předmětů</a:t>
            </a:r>
          </a:p>
          <a:p>
            <a:pPr>
              <a:lnSpc>
                <a:spcPts val="3776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první výběr může být předběžný</a:t>
            </a:r>
          </a:p>
          <a:p>
            <a:pPr>
              <a:lnSpc>
                <a:spcPts val="3776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možné změny i na místě</a:t>
            </a:r>
          </a:p>
        </p:txBody>
      </p:sp>
      <p:sp>
        <p:nvSpPr>
          <p:cNvPr id="5" name="AutoShape 5"/>
          <p:cNvSpPr/>
          <p:nvPr/>
        </p:nvSpPr>
        <p:spPr>
          <a:xfrm>
            <a:off x="5455873" y="2381"/>
            <a:ext cx="4831127" cy="5786438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6" name="AutoShape 6"/>
          <p:cNvSpPr/>
          <p:nvPr/>
        </p:nvSpPr>
        <p:spPr>
          <a:xfrm>
            <a:off x="5455873" y="13097"/>
            <a:ext cx="4884705" cy="5786438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7" name="TextBox 7"/>
          <p:cNvSpPr txBox="1"/>
          <p:nvPr/>
        </p:nvSpPr>
        <p:spPr>
          <a:xfrm>
            <a:off x="6505232" y="449951"/>
            <a:ext cx="3656105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doc. Ing. M. Zárybnická Žárová, CSc.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(proděkanka pro zahraniční vztahy)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05232" y="1268806"/>
            <a:ext cx="3107898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doc. Ing. J. Taušer,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 pro zahraničí a finance)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05232" y="2290008"/>
            <a:ext cx="3656105" cy="339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  <a:spcBef>
                <a:spcPct val="0"/>
              </a:spcBef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doc. Ing. H. Mikovcová, Ph.D.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05232" y="3031313"/>
            <a:ext cx="3300806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K. Vltavská,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(proděkanka pro studium)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05232" y="3892865"/>
            <a:ext cx="3090310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A. Zubíková,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(proděkanka pro studium)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05232" y="4823125"/>
            <a:ext cx="2919647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M. Musil,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 pro studium)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1961" y="537374"/>
            <a:ext cx="494142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FFÚ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91961" y="1343310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FMV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91961" y="2234476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FPH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91961" y="3105818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91961" y="3967370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NF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91961" y="4915575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4849703" cy="5786438"/>
          </a:xfrm>
          <a:custGeom>
            <a:avLst/>
            <a:gdLst/>
            <a:ahLst/>
            <a:cxnLst/>
            <a:rect l="l" t="t" r="r" b="b"/>
            <a:pathLst>
              <a:path w="4849703" h="5786438">
                <a:moveTo>
                  <a:pt x="0" y="0"/>
                </a:moveTo>
                <a:lnTo>
                  <a:pt x="4849703" y="0"/>
                </a:lnTo>
                <a:lnTo>
                  <a:pt x="484970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4" b="-58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1341770"/>
            <a:ext cx="9136885" cy="33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zařizuje student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po obdržení dokumentů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zkontrolovat web ambasády a mzv.cz!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Víza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8644" y="1944777"/>
            <a:ext cx="4564856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na ambasádě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8644" y="3155071"/>
            <a:ext cx="4564856" cy="78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akceptační dopis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potvrzení vysílající instituce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8644" y="4786207"/>
            <a:ext cx="3363549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aktuální podmínky vstupu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5626713" cy="5786437"/>
          </a:xfrm>
          <a:custGeom>
            <a:avLst/>
            <a:gdLst/>
            <a:ahLst/>
            <a:cxnLst/>
            <a:rect l="l" t="t" r="r" b="b"/>
            <a:pathLst>
              <a:path w="5626713" h="5786437">
                <a:moveTo>
                  <a:pt x="0" y="0"/>
                </a:moveTo>
                <a:lnTo>
                  <a:pt x="5626713" y="0"/>
                </a:lnTo>
                <a:lnTo>
                  <a:pt x="562671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00" r="-94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1102126"/>
            <a:ext cx="9136885" cy="168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vyplňuje student do formuláře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DROZD</a:t>
            </a:r>
          </a:p>
          <a:p>
            <a:pPr>
              <a:lnSpc>
                <a:spcPts val="3324"/>
              </a:lnSpc>
              <a:spcBef>
                <a:spcPct val="0"/>
              </a:spcBef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4" name="Freeform 4">
            <a:hlinkClick r:id="rId3" tooltip="https://ozs.vse.cz/emergency-contact/"/>
          </p:cNvPr>
          <p:cNvSpPr/>
          <p:nvPr/>
        </p:nvSpPr>
        <p:spPr>
          <a:xfrm rot="-3295271">
            <a:off x="4417157" y="1092346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0"/>
                </a:lnTo>
                <a:lnTo>
                  <a:pt x="0" y="431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Emergency contact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3581" y="2580076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Pojištění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3581" y="3447390"/>
            <a:ext cx="4940658" cy="252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zajišťuje student před odjezdem z ČR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některé školy speciální požadavky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zohlednit covid</a:t>
            </a:r>
          </a:p>
          <a:p>
            <a:pPr>
              <a:lnSpc>
                <a:spcPts val="3324"/>
              </a:lnSpc>
              <a:spcBef>
                <a:spcPct val="0"/>
              </a:spcBef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8" name="Freeform 8">
            <a:hlinkClick r:id="rId6" tooltip="https://drozd.mzv.gov.cz"/>
          </p:cNvPr>
          <p:cNvSpPr/>
          <p:nvPr/>
        </p:nvSpPr>
        <p:spPr>
          <a:xfrm rot="-3295271">
            <a:off x="1403825" y="1908222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1"/>
                </a:lnTo>
                <a:lnTo>
                  <a:pt x="0" y="431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5479560" cy="5786437"/>
          </a:xfrm>
          <a:custGeom>
            <a:avLst/>
            <a:gdLst/>
            <a:ahLst/>
            <a:cxnLst/>
            <a:rect l="l" t="t" r="r" b="b"/>
            <a:pathLst>
              <a:path w="5479560" h="5786437">
                <a:moveTo>
                  <a:pt x="0" y="0"/>
                </a:moveTo>
                <a:lnTo>
                  <a:pt x="5479560" y="0"/>
                </a:lnTo>
                <a:lnTo>
                  <a:pt x="5479560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71" r="-147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Ubytování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581" y="1341770"/>
            <a:ext cx="4957826" cy="294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zařizuje student před odjezdem z ČR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ne všechny školy poskytují ubytování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kolej nemusí být nejlevnější varianta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informace?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8644" y="4440217"/>
            <a:ext cx="4564856" cy="78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partnerská škola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závěrečné zprávy z výjezdů v InSIS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4849703" cy="5786438"/>
          </a:xfrm>
          <a:custGeom>
            <a:avLst/>
            <a:gdLst/>
            <a:ahLst/>
            <a:cxnLst/>
            <a:rect l="l" t="t" r="r" b="b"/>
            <a:pathLst>
              <a:path w="4849703" h="5786438">
                <a:moveTo>
                  <a:pt x="0" y="0"/>
                </a:moveTo>
                <a:lnTo>
                  <a:pt x="4849703" y="0"/>
                </a:lnTo>
                <a:lnTo>
                  <a:pt x="484970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12" r="-1028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0003" y="2386179"/>
            <a:ext cx="5026602" cy="106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5"/>
              </a:lnSpc>
            </a:pPr>
            <a:r>
              <a:rPr lang="en-US" sz="7314">
                <a:solidFill>
                  <a:srgbClr val="000000"/>
                </a:solidFill>
                <a:latin typeface="29LT Adir Light Bold"/>
              </a:rPr>
              <a:t>Během výjezdu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647" y="1788485"/>
            <a:ext cx="4625998" cy="303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3"/>
              </a:lnSpc>
            </a:pPr>
            <a:r>
              <a:rPr lang="en-US" sz="3029">
                <a:solidFill>
                  <a:srgbClr val="000000"/>
                </a:solidFill>
                <a:latin typeface="29LT Adir Light Bold"/>
              </a:rPr>
              <a:t>zdroje informací</a:t>
            </a:r>
          </a:p>
          <a:p>
            <a:pPr>
              <a:lnSpc>
                <a:spcPts val="3423"/>
              </a:lnSpc>
            </a:pPr>
            <a:endParaRPr lang="en-US" sz="3029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423"/>
              </a:lnSpc>
            </a:pPr>
            <a:r>
              <a:rPr lang="en-US" sz="3029">
                <a:solidFill>
                  <a:srgbClr val="000000"/>
                </a:solidFill>
                <a:latin typeface="29LT Adir Light Bold"/>
              </a:rPr>
              <a:t>finance </a:t>
            </a:r>
          </a:p>
          <a:p>
            <a:pPr>
              <a:lnSpc>
                <a:spcPts val="3423"/>
              </a:lnSpc>
            </a:pPr>
            <a:endParaRPr lang="en-US" sz="3029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423"/>
              </a:lnSpc>
            </a:pPr>
            <a:r>
              <a:rPr lang="en-US" sz="3029">
                <a:solidFill>
                  <a:srgbClr val="000000"/>
                </a:solidFill>
                <a:latin typeface="29LT Adir Light Bold"/>
              </a:rPr>
              <a:t>administrativní náležitosti výjezdu</a:t>
            </a:r>
          </a:p>
          <a:p>
            <a:pPr>
              <a:lnSpc>
                <a:spcPts val="3423"/>
              </a:lnSpc>
            </a:pPr>
            <a:endParaRPr lang="en-US" sz="3029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423"/>
              </a:lnSpc>
              <a:spcBef>
                <a:spcPct val="0"/>
              </a:spcBef>
            </a:pPr>
            <a:r>
              <a:rPr lang="en-US" sz="3029">
                <a:solidFill>
                  <a:srgbClr val="000000"/>
                </a:solidFill>
                <a:latin typeface="29LT Adir Light Bold"/>
              </a:rPr>
              <a:t>prostor pro dotazy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4893" y="287777"/>
            <a:ext cx="5080980" cy="72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2"/>
              </a:lnSpc>
            </a:pPr>
            <a:r>
              <a:rPr lang="en-US" sz="4895">
                <a:solidFill>
                  <a:srgbClr val="000000"/>
                </a:solidFill>
                <a:latin typeface="29LT Adir Light Bold"/>
              </a:rPr>
              <a:t>Program infoschůzky</a:t>
            </a:r>
          </a:p>
        </p:txBody>
      </p:sp>
      <p:sp>
        <p:nvSpPr>
          <p:cNvPr id="4" name="Freeform 4"/>
          <p:cNvSpPr/>
          <p:nvPr/>
        </p:nvSpPr>
        <p:spPr>
          <a:xfrm>
            <a:off x="5437302" y="2381"/>
            <a:ext cx="4849698" cy="5786437"/>
          </a:xfrm>
          <a:custGeom>
            <a:avLst/>
            <a:gdLst/>
            <a:ahLst/>
            <a:cxnLst/>
            <a:rect l="l" t="t" r="r" b="b"/>
            <a:pathLst>
              <a:path w="4849698" h="5786437">
                <a:moveTo>
                  <a:pt x="0" y="0"/>
                </a:moveTo>
                <a:lnTo>
                  <a:pt x="4849698" y="0"/>
                </a:lnTo>
                <a:lnTo>
                  <a:pt x="4849698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572" r="-26514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4849703" cy="5786437"/>
          </a:xfrm>
          <a:custGeom>
            <a:avLst/>
            <a:gdLst/>
            <a:ahLst/>
            <a:cxnLst/>
            <a:rect l="l" t="t" r="r" b="b"/>
            <a:pathLst>
              <a:path w="4849703" h="5786437">
                <a:moveTo>
                  <a:pt x="0" y="0"/>
                </a:moveTo>
                <a:lnTo>
                  <a:pt x="4849703" y="0"/>
                </a:lnTo>
                <a:lnTo>
                  <a:pt x="484970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95" b="-239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Learning Agreement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581" y="1341770"/>
            <a:ext cx="9136885" cy="43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změny předmětů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3581" y="3588102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Reprezentace VŠE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8644" y="1879785"/>
            <a:ext cx="4564856" cy="117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konzultovat s proděkanem</a:t>
            </a: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schvaluje VŠE i partnerská škola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opět potřeba schválení všech stran!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3581" y="4502879"/>
            <a:ext cx="9136885" cy="43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prezentace / international fair apod.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0" y="2381"/>
            <a:ext cx="6268641" cy="5786438"/>
          </a:xfrm>
          <a:custGeom>
            <a:avLst/>
            <a:gdLst/>
            <a:ahLst/>
            <a:cxnLst/>
            <a:rect l="l" t="t" r="r" b="b"/>
            <a:pathLst>
              <a:path w="6268641" h="5786438">
                <a:moveTo>
                  <a:pt x="0" y="0"/>
                </a:moveTo>
                <a:lnTo>
                  <a:pt x="6268641" y="0"/>
                </a:lnTo>
                <a:lnTo>
                  <a:pt x="6268641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80" r="-110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3672" y="2386179"/>
            <a:ext cx="5026602" cy="106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5"/>
              </a:lnSpc>
            </a:pPr>
            <a:r>
              <a:rPr lang="en-US" sz="7314">
                <a:solidFill>
                  <a:srgbClr val="000000"/>
                </a:solidFill>
                <a:latin typeface="29LT Adir Light Bold"/>
              </a:rPr>
              <a:t>Po návratu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4849703" cy="5786438"/>
          </a:xfrm>
          <a:custGeom>
            <a:avLst/>
            <a:gdLst/>
            <a:ahLst/>
            <a:cxnLst/>
            <a:rect l="l" t="t" r="r" b="b"/>
            <a:pathLst>
              <a:path w="4849703" h="5786438">
                <a:moveTo>
                  <a:pt x="0" y="0"/>
                </a:moveTo>
                <a:lnTo>
                  <a:pt x="4849703" y="0"/>
                </a:lnTo>
                <a:lnTo>
                  <a:pt x="484970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88" b="-79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Závěrečná zpráva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581" y="1341770"/>
            <a:ext cx="9136885" cy="43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vyplňuje student v InSIS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3581" y="2914650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Transkript z výjezdu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8644" y="1879785"/>
            <a:ext cx="4564856" cy="78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dle nejlepšího vědomí a svědomí :)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do 14 dnů po návratu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3581" y="3806363"/>
            <a:ext cx="9136885" cy="43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posílá partnerská škola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8644" y="4397355"/>
            <a:ext cx="4564856" cy="117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cca do 3 měsíců po návratu</a:t>
            </a: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instruovat k poslání přímo na OZS</a:t>
            </a: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kopii nahrát do checklistu v InSIS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581" y="357312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Uznání předmětů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3581" y="1503177"/>
            <a:ext cx="9136885" cy="210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4"/>
              </a:lnSpc>
            </a:pPr>
            <a:r>
              <a:rPr lang="en-US" sz="2941">
                <a:solidFill>
                  <a:srgbClr val="000000"/>
                </a:solidFill>
                <a:latin typeface="29LT Adir Light Bold"/>
              </a:rPr>
              <a:t>žádost o uznání podává student</a:t>
            </a: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24"/>
              </a:lnSpc>
              <a:spcBef>
                <a:spcPct val="0"/>
              </a:spcBef>
            </a:pPr>
            <a:endParaRPr lang="en-US" sz="2941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8644" y="2164554"/>
            <a:ext cx="4564856" cy="237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3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po obdržení transkriptu </a:t>
            </a:r>
          </a:p>
          <a:p>
            <a:pPr>
              <a:lnSpc>
                <a:spcPts val="3803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prostřednictvím InSIS</a:t>
            </a:r>
          </a:p>
          <a:p>
            <a:pPr>
              <a:lnSpc>
                <a:spcPts val="3803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návod na webu OZS</a:t>
            </a:r>
          </a:p>
          <a:p>
            <a:pPr>
              <a:lnSpc>
                <a:spcPts val="3803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do konce následujícího semestru</a:t>
            </a:r>
          </a:p>
          <a:p>
            <a:pPr>
              <a:lnSpc>
                <a:spcPts val="3803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5" name="Freeform 5">
            <a:hlinkClick r:id="rId2" tooltip="https://ozs.vse.cz/uznani-predmetu/"/>
          </p:cNvPr>
          <p:cNvSpPr/>
          <p:nvPr/>
        </p:nvSpPr>
        <p:spPr>
          <a:xfrm rot="-3578682">
            <a:off x="3348879" y="3171485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0"/>
                </a:lnTo>
                <a:lnTo>
                  <a:pt x="0" y="431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5455873" y="2381"/>
            <a:ext cx="4831127" cy="5786438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7" name="AutoShape 7"/>
          <p:cNvSpPr/>
          <p:nvPr/>
        </p:nvSpPr>
        <p:spPr>
          <a:xfrm>
            <a:off x="5541598" y="88106"/>
            <a:ext cx="4831127" cy="5786438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8" name="TextBox 8"/>
          <p:cNvSpPr txBox="1"/>
          <p:nvPr/>
        </p:nvSpPr>
        <p:spPr>
          <a:xfrm>
            <a:off x="6590957" y="535676"/>
            <a:ext cx="3300806" cy="59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doc. Ing. L. Vítek,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 pro studium)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90957" y="1354531"/>
            <a:ext cx="3107898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O. Sankot,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 pro pedagogiku a rozvoj)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90957" y="2375733"/>
            <a:ext cx="3300806" cy="339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  <a:spcBef>
                <a:spcPct val="0"/>
              </a:spcBef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doc. Ing. H. Mikovcová, Ph.D.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90957" y="3117038"/>
            <a:ext cx="3300806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K. Vltavská,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(proděkanka pro studium)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90957" y="3978590"/>
            <a:ext cx="3090310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A. Zubíková, Ph.D. 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(proděkanka pro studium)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90957" y="4908850"/>
            <a:ext cx="2919647" cy="59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304">
                <a:solidFill>
                  <a:srgbClr val="FFFFFF"/>
                </a:solidFill>
                <a:latin typeface="29LT Adir Light Bold"/>
              </a:rPr>
              <a:t>Ing. M. Musil, Ph.D.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840">
                <a:solidFill>
                  <a:srgbClr val="FFFFFF"/>
                </a:solidFill>
                <a:latin typeface="29LT Adir Light Bold"/>
              </a:rPr>
              <a:t>(proděkan pro studium)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77686" y="623099"/>
            <a:ext cx="494142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FFÚ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7686" y="1429035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FMV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77686" y="2320201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FPH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77686" y="3191543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77686" y="4053095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NF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77686" y="5001300"/>
            <a:ext cx="642543" cy="43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>
                <a:solidFill>
                  <a:srgbClr val="FFFFFF"/>
                </a:solidFill>
                <a:latin typeface="29LT Adir Light Bold"/>
              </a:rPr>
              <a:t>FM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55873" y="2381"/>
            <a:ext cx="4831127" cy="5786438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3" name="Freeform 3"/>
          <p:cNvSpPr/>
          <p:nvPr/>
        </p:nvSpPr>
        <p:spPr>
          <a:xfrm>
            <a:off x="5830152" y="3718779"/>
            <a:ext cx="694761" cy="694761"/>
          </a:xfrm>
          <a:custGeom>
            <a:avLst/>
            <a:gdLst/>
            <a:ahLst/>
            <a:cxnLst/>
            <a:rect l="l" t="t" r="r" b="b"/>
            <a:pathLst>
              <a:path w="694761" h="694761">
                <a:moveTo>
                  <a:pt x="0" y="0"/>
                </a:moveTo>
                <a:lnTo>
                  <a:pt x="694761" y="0"/>
                </a:lnTo>
                <a:lnTo>
                  <a:pt x="694761" y="694760"/>
                </a:lnTo>
                <a:lnTo>
                  <a:pt x="0" y="694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30152" y="4862795"/>
            <a:ext cx="694761" cy="694761"/>
          </a:xfrm>
          <a:custGeom>
            <a:avLst/>
            <a:gdLst/>
            <a:ahLst/>
            <a:cxnLst/>
            <a:rect l="l" t="t" r="r" b="b"/>
            <a:pathLst>
              <a:path w="694761" h="694761">
                <a:moveTo>
                  <a:pt x="0" y="0"/>
                </a:moveTo>
                <a:lnTo>
                  <a:pt x="694761" y="0"/>
                </a:lnTo>
                <a:lnTo>
                  <a:pt x="694761" y="694760"/>
                </a:lnTo>
                <a:lnTo>
                  <a:pt x="0" y="694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30152" y="380463"/>
            <a:ext cx="694761" cy="732290"/>
          </a:xfrm>
          <a:custGeom>
            <a:avLst/>
            <a:gdLst/>
            <a:ahLst/>
            <a:cxnLst/>
            <a:rect l="l" t="t" r="r" b="b"/>
            <a:pathLst>
              <a:path w="694761" h="732290">
                <a:moveTo>
                  <a:pt x="0" y="0"/>
                </a:moveTo>
                <a:lnTo>
                  <a:pt x="694761" y="0"/>
                </a:lnTo>
                <a:lnTo>
                  <a:pt x="694761" y="732290"/>
                </a:lnTo>
                <a:lnTo>
                  <a:pt x="0" y="732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30152" y="1361050"/>
            <a:ext cx="694761" cy="755174"/>
          </a:xfrm>
          <a:custGeom>
            <a:avLst/>
            <a:gdLst/>
            <a:ahLst/>
            <a:cxnLst/>
            <a:rect l="l" t="t" r="r" b="b"/>
            <a:pathLst>
              <a:path w="694761" h="755174">
                <a:moveTo>
                  <a:pt x="0" y="0"/>
                </a:moveTo>
                <a:lnTo>
                  <a:pt x="694761" y="0"/>
                </a:lnTo>
                <a:lnTo>
                  <a:pt x="694761" y="755175"/>
                </a:lnTo>
                <a:lnTo>
                  <a:pt x="0" y="755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30152" y="2548220"/>
            <a:ext cx="694761" cy="694761"/>
          </a:xfrm>
          <a:custGeom>
            <a:avLst/>
            <a:gdLst/>
            <a:ahLst/>
            <a:cxnLst/>
            <a:rect l="l" t="t" r="r" b="b"/>
            <a:pathLst>
              <a:path w="694761" h="694761">
                <a:moveTo>
                  <a:pt x="0" y="0"/>
                </a:moveTo>
                <a:lnTo>
                  <a:pt x="694761" y="0"/>
                </a:lnTo>
                <a:lnTo>
                  <a:pt x="694761" y="694760"/>
                </a:lnTo>
                <a:lnTo>
                  <a:pt x="0" y="6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9647" y="1658127"/>
            <a:ext cx="4252853" cy="3980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prezentace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pro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vyjíždějící</a:t>
            </a: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   </a:t>
            </a:r>
          </a:p>
          <a:p>
            <a:pPr>
              <a:lnSpc>
                <a:spcPts val="3379"/>
              </a:lnSpc>
            </a:pP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IG takeovers</a:t>
            </a: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závěrečné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zprávy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v InSIS</a:t>
            </a:r>
          </a:p>
          <a:p>
            <a:pPr>
              <a:lnSpc>
                <a:spcPts val="3379"/>
              </a:lnSpc>
            </a:pP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konzultační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hodiny</a:t>
            </a:r>
            <a:endParaRPr lang="en-US" sz="2990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379"/>
              </a:lnSpc>
            </a:pP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     Po-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Čt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10:00-12:00</a:t>
            </a: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    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každá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990" dirty="0" err="1">
                <a:solidFill>
                  <a:srgbClr val="000000"/>
                </a:solidFill>
                <a:latin typeface="29LT Adir Light Bold"/>
              </a:rPr>
              <a:t>středa</a:t>
            </a:r>
            <a:r>
              <a:rPr lang="en-US" sz="2990" dirty="0">
                <a:solidFill>
                  <a:srgbClr val="000000"/>
                </a:solidFill>
                <a:latin typeface="29LT Adir Light Bold"/>
              </a:rPr>
              <a:t> 10:00-10:30</a:t>
            </a:r>
          </a:p>
        </p:txBody>
      </p:sp>
      <p:sp>
        <p:nvSpPr>
          <p:cNvPr id="9" name="Freeform 9">
            <a:hlinkClick r:id="rId12" tooltip="https://ozs.vse.cz/download/#vymenne_pobyty"/>
          </p:cNvPr>
          <p:cNvSpPr/>
          <p:nvPr/>
        </p:nvSpPr>
        <p:spPr>
          <a:xfrm>
            <a:off x="4185979" y="1711848"/>
            <a:ext cx="423479" cy="256398"/>
          </a:xfrm>
          <a:custGeom>
            <a:avLst/>
            <a:gdLst/>
            <a:ahLst/>
            <a:cxnLst/>
            <a:rect l="l" t="t" r="r" b="b"/>
            <a:pathLst>
              <a:path w="423479" h="256398">
                <a:moveTo>
                  <a:pt x="0" y="0"/>
                </a:moveTo>
                <a:lnTo>
                  <a:pt x="423479" y="0"/>
                </a:lnTo>
                <a:lnTo>
                  <a:pt x="423479" y="256398"/>
                </a:lnTo>
                <a:lnTo>
                  <a:pt x="0" y="256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hlinkClick r:id="rId15" tooltip="https://www.instagram.com/vse_studyabroad/channel/"/>
          </p:cNvPr>
          <p:cNvSpPr/>
          <p:nvPr/>
        </p:nvSpPr>
        <p:spPr>
          <a:xfrm>
            <a:off x="2445399" y="2574909"/>
            <a:ext cx="423479" cy="256398"/>
          </a:xfrm>
          <a:custGeom>
            <a:avLst/>
            <a:gdLst/>
            <a:ahLst/>
            <a:cxnLst/>
            <a:rect l="l" t="t" r="r" b="b"/>
            <a:pathLst>
              <a:path w="423479" h="256398">
                <a:moveTo>
                  <a:pt x="0" y="0"/>
                </a:moveTo>
                <a:lnTo>
                  <a:pt x="423479" y="0"/>
                </a:lnTo>
                <a:lnTo>
                  <a:pt x="423479" y="256397"/>
                </a:lnTo>
                <a:lnTo>
                  <a:pt x="0" y="2563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hlinkClick r:id="rId16" tooltip="https://insis.vse.cz/auth/int/zavzpr.pl"/>
          </p:cNvPr>
          <p:cNvSpPr/>
          <p:nvPr/>
        </p:nvSpPr>
        <p:spPr>
          <a:xfrm rot="-3578682">
            <a:off x="4110085" y="3334181"/>
            <a:ext cx="323395" cy="475581"/>
          </a:xfrm>
          <a:custGeom>
            <a:avLst/>
            <a:gdLst/>
            <a:ahLst/>
            <a:cxnLst/>
            <a:rect l="l" t="t" r="r" b="b"/>
            <a:pathLst>
              <a:path w="323395" h="475581">
                <a:moveTo>
                  <a:pt x="0" y="0"/>
                </a:moveTo>
                <a:lnTo>
                  <a:pt x="323395" y="0"/>
                </a:lnTo>
                <a:lnTo>
                  <a:pt x="323395" y="475581"/>
                </a:lnTo>
                <a:lnTo>
                  <a:pt x="0" y="4755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4893" y="297302"/>
            <a:ext cx="4768607" cy="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05"/>
              </a:lnSpc>
            </a:pPr>
            <a:r>
              <a:rPr lang="en-US" sz="6288">
                <a:solidFill>
                  <a:srgbClr val="000000"/>
                </a:solidFill>
                <a:latin typeface="29LT Adir Light Bold"/>
              </a:rPr>
              <a:t>Kam dál?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95971" y="509260"/>
            <a:ext cx="1505629" cy="49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  <a:hlinkClick r:id="rId19" tooltip="https://ozs.vse.cz"/>
              </a:rPr>
              <a:t>ozs.vse.cz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65623" y="1501290"/>
            <a:ext cx="1707059" cy="49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</a:rPr>
              <a:t>ozs@vse.cz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70475" y="2658252"/>
            <a:ext cx="1697356" cy="49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</a:rPr>
              <a:t>5. patro RB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65594" y="3828812"/>
            <a:ext cx="2724866" cy="49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  <a:hlinkClick r:id="rId20" tooltip="https://www.facebook.com/vsestudyabroad"/>
              </a:rPr>
              <a:t>VSE Study Abroad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96328" y="4972827"/>
            <a:ext cx="2873378" cy="49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  <a:hlinkClick r:id="rId21" tooltip="https://www.instagram.com/vse_studyabroad/"/>
              </a:rPr>
              <a:t>@vse_studyabroad</a:t>
            </a:r>
          </a:p>
        </p:txBody>
      </p:sp>
      <p:sp>
        <p:nvSpPr>
          <p:cNvPr id="18" name="Freeform 18">
            <a:hlinkClick r:id="rId22" tooltip="https://ozs.vse.cz/kontakty/"/>
          </p:cNvPr>
          <p:cNvSpPr/>
          <p:nvPr/>
        </p:nvSpPr>
        <p:spPr>
          <a:xfrm>
            <a:off x="579120" y="4662351"/>
            <a:ext cx="325295" cy="368133"/>
          </a:xfrm>
          <a:custGeom>
            <a:avLst/>
            <a:gdLst/>
            <a:ahLst/>
            <a:cxnLst/>
            <a:rect l="l" t="t" r="r" b="b"/>
            <a:pathLst>
              <a:path w="325295" h="368133">
                <a:moveTo>
                  <a:pt x="0" y="0"/>
                </a:moveTo>
                <a:lnTo>
                  <a:pt x="325295" y="0"/>
                </a:lnTo>
                <a:lnTo>
                  <a:pt x="325295" y="368133"/>
                </a:lnTo>
                <a:lnTo>
                  <a:pt x="0" y="3681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hlinkClick r:id="rId25" tooltip="https://kalendar.vse.cz/event/show?date=2470&amp;web=ozs.vse.cz"/>
          </p:cNvPr>
          <p:cNvSpPr/>
          <p:nvPr/>
        </p:nvSpPr>
        <p:spPr>
          <a:xfrm>
            <a:off x="579120" y="5100482"/>
            <a:ext cx="325295" cy="317163"/>
          </a:xfrm>
          <a:custGeom>
            <a:avLst/>
            <a:gdLst/>
            <a:ahLst/>
            <a:cxnLst/>
            <a:rect l="l" t="t" r="r" b="b"/>
            <a:pathLst>
              <a:path w="325295" h="317163">
                <a:moveTo>
                  <a:pt x="0" y="0"/>
                </a:moveTo>
                <a:lnTo>
                  <a:pt x="325295" y="0"/>
                </a:lnTo>
                <a:lnTo>
                  <a:pt x="325295" y="317163"/>
                </a:lnTo>
                <a:lnTo>
                  <a:pt x="0" y="31716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5178" y="2396978"/>
            <a:ext cx="5026602" cy="106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5"/>
              </a:lnSpc>
            </a:pPr>
            <a:r>
              <a:rPr lang="en-US" sz="7314">
                <a:solidFill>
                  <a:srgbClr val="000000"/>
                </a:solidFill>
                <a:latin typeface="29LT Adir Light Bold"/>
              </a:rPr>
              <a:t>Dotazy?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5437297" y="2381"/>
            <a:ext cx="4849703" cy="5786437"/>
          </a:xfrm>
          <a:custGeom>
            <a:avLst/>
            <a:gdLst/>
            <a:ahLst/>
            <a:cxnLst/>
            <a:rect l="l" t="t" r="r" b="b"/>
            <a:pathLst>
              <a:path w="4849703" h="5786437">
                <a:moveTo>
                  <a:pt x="4849703" y="0"/>
                </a:moveTo>
                <a:lnTo>
                  <a:pt x="0" y="0"/>
                </a:lnTo>
                <a:lnTo>
                  <a:pt x="0" y="5786438"/>
                </a:lnTo>
                <a:lnTo>
                  <a:pt x="4849703" y="5786438"/>
                </a:lnTo>
                <a:lnTo>
                  <a:pt x="4849703" y="0"/>
                </a:lnTo>
                <a:close/>
              </a:path>
            </a:pathLst>
          </a:custGeom>
          <a:blipFill>
            <a:blip r:embed="rId2"/>
            <a:stretch>
              <a:fillRect l="-121017" r="-243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437297" y="2381"/>
            <a:ext cx="5444908" cy="5850981"/>
          </a:xfrm>
          <a:custGeom>
            <a:avLst/>
            <a:gdLst/>
            <a:ahLst/>
            <a:cxnLst/>
            <a:rect l="l" t="t" r="r" b="b"/>
            <a:pathLst>
              <a:path w="5444908" h="5850981">
                <a:moveTo>
                  <a:pt x="5444907" y="0"/>
                </a:moveTo>
                <a:lnTo>
                  <a:pt x="0" y="0"/>
                </a:lnTo>
                <a:lnTo>
                  <a:pt x="0" y="5850981"/>
                </a:lnTo>
                <a:lnTo>
                  <a:pt x="5444907" y="5850981"/>
                </a:lnTo>
                <a:lnTo>
                  <a:pt x="5444907" y="0"/>
                </a:lnTo>
                <a:close/>
              </a:path>
            </a:pathLst>
          </a:custGeom>
          <a:blipFill>
            <a:blip r:embed="rId3"/>
            <a:stretch>
              <a:fillRect l="-24471" r="-3671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3736" y="590550"/>
            <a:ext cx="2018084" cy="102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9"/>
              </a:lnSpc>
            </a:pPr>
            <a:r>
              <a:rPr lang="en-US" sz="2362">
                <a:solidFill>
                  <a:srgbClr val="000000"/>
                </a:solidFill>
                <a:latin typeface="29LT Adir Light Bold"/>
              </a:rPr>
              <a:t>Ing. Dana Brázdová</a:t>
            </a:r>
          </a:p>
          <a:p>
            <a:pPr>
              <a:lnSpc>
                <a:spcPts val="2669"/>
              </a:lnSpc>
            </a:pPr>
            <a:endParaRPr lang="en-US" sz="2362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69"/>
              </a:lnSpc>
              <a:spcBef>
                <a:spcPct val="0"/>
              </a:spcBef>
            </a:pPr>
            <a:r>
              <a:rPr lang="en-US" sz="2362">
                <a:solidFill>
                  <a:srgbClr val="000000"/>
                </a:solidFill>
                <a:latin typeface="29LT Adir Light Bold"/>
              </a:rPr>
              <a:t>vedoucí OZS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77872" y="590550"/>
            <a:ext cx="2239486" cy="9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9"/>
              </a:lnSpc>
            </a:pPr>
            <a:r>
              <a:rPr lang="en-US" sz="2362">
                <a:solidFill>
                  <a:srgbClr val="000000"/>
                </a:solidFill>
                <a:latin typeface="29LT Adir Light Bold"/>
              </a:rPr>
              <a:t>Ing. Janka Zengerová</a:t>
            </a:r>
          </a:p>
          <a:p>
            <a:pPr>
              <a:lnSpc>
                <a:spcPts val="2669"/>
              </a:lnSpc>
            </a:pPr>
            <a:endParaRPr lang="en-US" sz="2362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217"/>
              </a:lnSpc>
              <a:spcBef>
                <a:spcPct val="0"/>
              </a:spcBef>
            </a:pPr>
            <a:r>
              <a:rPr lang="en-US" sz="1962">
                <a:solidFill>
                  <a:srgbClr val="000000"/>
                </a:solidFill>
                <a:latin typeface="29LT Adir Light Bold"/>
              </a:rPr>
              <a:t>Švýcarsko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83736" y="3117136"/>
            <a:ext cx="2018084" cy="283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9"/>
              </a:lnSpc>
            </a:pPr>
            <a:r>
              <a:rPr lang="en-US" sz="2362">
                <a:solidFill>
                  <a:srgbClr val="000000"/>
                </a:solidFill>
                <a:latin typeface="29LT Adir Light Bold"/>
                <a:hlinkClick r:id="rId2" tooltip="https://insis.vse.cz/lide/clovek.pl?id=9786;lang=cz"/>
              </a:rPr>
              <a:t>Ing. Karolína Kaslová, MIM</a:t>
            </a:r>
          </a:p>
          <a:p>
            <a:pPr>
              <a:lnSpc>
                <a:spcPts val="2669"/>
              </a:lnSpc>
            </a:pPr>
            <a:endParaRPr lang="en-US" sz="2362">
              <a:solidFill>
                <a:srgbClr val="000000"/>
              </a:solidFill>
              <a:latin typeface="29LT Adir Light Bold"/>
              <a:hlinkClick r:id="rId2" tooltip="https://insis.vse.cz/lide/clovek.pl?id=9786;lang=cz"/>
            </a:endParaRPr>
          </a:p>
          <a:p>
            <a:pPr>
              <a:lnSpc>
                <a:spcPts val="1991"/>
              </a:lnSpc>
            </a:pPr>
            <a:r>
              <a:rPr lang="en-US" sz="1762">
                <a:solidFill>
                  <a:srgbClr val="000000"/>
                </a:solidFill>
                <a:latin typeface="29LT Adir Light Bold"/>
              </a:rPr>
              <a:t>Argentina, Ázerbájdžán, Brazílie, Čína, Gruzie, Hong Kong, Chile, Izrael, Japonsko, Mexiko, Peru, Singapur, Jižní Korea, Tchaj-wan, Thajsko</a:t>
            </a:r>
          </a:p>
          <a:p>
            <a:pPr>
              <a:lnSpc>
                <a:spcPts val="2669"/>
              </a:lnSpc>
              <a:spcBef>
                <a:spcPct val="0"/>
              </a:spcBef>
            </a:pPr>
            <a:endParaRPr lang="en-US" sz="1762">
              <a:solidFill>
                <a:srgbClr val="000000"/>
              </a:solidFill>
              <a:latin typeface="29LT Adir Ligh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04661" y="3135900"/>
            <a:ext cx="2382339" cy="180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9"/>
              </a:lnSpc>
            </a:pPr>
            <a:r>
              <a:rPr lang="en-US" sz="2362">
                <a:solidFill>
                  <a:srgbClr val="000000"/>
                </a:solidFill>
                <a:latin typeface="29LT Adir Light Bold"/>
              </a:rPr>
              <a:t>Ing. Barbora Minčík Sennešová</a:t>
            </a:r>
          </a:p>
          <a:p>
            <a:pPr>
              <a:lnSpc>
                <a:spcPts val="2669"/>
              </a:lnSpc>
            </a:pPr>
            <a:endParaRPr lang="en-US" sz="2362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104"/>
              </a:lnSpc>
              <a:spcBef>
                <a:spcPct val="0"/>
              </a:spcBef>
            </a:pPr>
            <a:r>
              <a:rPr lang="en-US" sz="1862">
                <a:solidFill>
                  <a:srgbClr val="000000"/>
                </a:solidFill>
                <a:latin typeface="29LT Adir Light Bold"/>
              </a:rPr>
              <a:t>Austrálie, Indie, Kanada, Nový Zéland, Spojené státy americké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7040" y="3004928"/>
            <a:ext cx="2526196" cy="252619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b="-5006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7040" y="351510"/>
            <a:ext cx="2526196" cy="25261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929" b="-92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173504" y="369404"/>
            <a:ext cx="2526196" cy="252619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0" r="-1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173504" y="3004928"/>
            <a:ext cx="2526196" cy="25261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9485" r="-4307" b="-75912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55873" y="2381"/>
            <a:ext cx="4831127" cy="5786438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3" name="Freeform 3"/>
          <p:cNvSpPr/>
          <p:nvPr/>
        </p:nvSpPr>
        <p:spPr>
          <a:xfrm>
            <a:off x="5830152" y="3718779"/>
            <a:ext cx="694761" cy="694761"/>
          </a:xfrm>
          <a:custGeom>
            <a:avLst/>
            <a:gdLst/>
            <a:ahLst/>
            <a:cxnLst/>
            <a:rect l="l" t="t" r="r" b="b"/>
            <a:pathLst>
              <a:path w="694761" h="694761">
                <a:moveTo>
                  <a:pt x="0" y="0"/>
                </a:moveTo>
                <a:lnTo>
                  <a:pt x="694761" y="0"/>
                </a:lnTo>
                <a:lnTo>
                  <a:pt x="694761" y="694760"/>
                </a:lnTo>
                <a:lnTo>
                  <a:pt x="0" y="694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30152" y="4862795"/>
            <a:ext cx="694761" cy="694761"/>
          </a:xfrm>
          <a:custGeom>
            <a:avLst/>
            <a:gdLst/>
            <a:ahLst/>
            <a:cxnLst/>
            <a:rect l="l" t="t" r="r" b="b"/>
            <a:pathLst>
              <a:path w="694761" h="694761">
                <a:moveTo>
                  <a:pt x="0" y="0"/>
                </a:moveTo>
                <a:lnTo>
                  <a:pt x="694761" y="0"/>
                </a:lnTo>
                <a:lnTo>
                  <a:pt x="694761" y="694760"/>
                </a:lnTo>
                <a:lnTo>
                  <a:pt x="0" y="694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30152" y="380463"/>
            <a:ext cx="694761" cy="732290"/>
          </a:xfrm>
          <a:custGeom>
            <a:avLst/>
            <a:gdLst/>
            <a:ahLst/>
            <a:cxnLst/>
            <a:rect l="l" t="t" r="r" b="b"/>
            <a:pathLst>
              <a:path w="694761" h="732290">
                <a:moveTo>
                  <a:pt x="0" y="0"/>
                </a:moveTo>
                <a:lnTo>
                  <a:pt x="694761" y="0"/>
                </a:lnTo>
                <a:lnTo>
                  <a:pt x="694761" y="732290"/>
                </a:lnTo>
                <a:lnTo>
                  <a:pt x="0" y="732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30152" y="1361050"/>
            <a:ext cx="694761" cy="755174"/>
          </a:xfrm>
          <a:custGeom>
            <a:avLst/>
            <a:gdLst/>
            <a:ahLst/>
            <a:cxnLst/>
            <a:rect l="l" t="t" r="r" b="b"/>
            <a:pathLst>
              <a:path w="694761" h="755174">
                <a:moveTo>
                  <a:pt x="0" y="0"/>
                </a:moveTo>
                <a:lnTo>
                  <a:pt x="694761" y="0"/>
                </a:lnTo>
                <a:lnTo>
                  <a:pt x="694761" y="755175"/>
                </a:lnTo>
                <a:lnTo>
                  <a:pt x="0" y="755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30152" y="2548220"/>
            <a:ext cx="694761" cy="694761"/>
          </a:xfrm>
          <a:custGeom>
            <a:avLst/>
            <a:gdLst/>
            <a:ahLst/>
            <a:cxnLst/>
            <a:rect l="l" t="t" r="r" b="b"/>
            <a:pathLst>
              <a:path w="694761" h="694761">
                <a:moveTo>
                  <a:pt x="0" y="0"/>
                </a:moveTo>
                <a:lnTo>
                  <a:pt x="694761" y="0"/>
                </a:lnTo>
                <a:lnTo>
                  <a:pt x="694761" y="694760"/>
                </a:lnTo>
                <a:lnTo>
                  <a:pt x="0" y="6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6266" y="1298348"/>
            <a:ext cx="4007634" cy="4340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emaily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od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koordinátorů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a OZS</a:t>
            </a:r>
          </a:p>
          <a:p>
            <a:pPr>
              <a:lnSpc>
                <a:spcPts val="2616"/>
              </a:lnSpc>
            </a:pPr>
            <a:endParaRPr lang="en-US" sz="23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16"/>
              </a:lnSpc>
            </a:pP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web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partnerské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školy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</a:t>
            </a:r>
          </a:p>
          <a:p>
            <a:pPr>
              <a:lnSpc>
                <a:spcPts val="2616"/>
              </a:lnSpc>
            </a:pPr>
            <a:endParaRPr lang="en-US" sz="23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16"/>
              </a:lnSpc>
            </a:pP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Erasmus Picker</a:t>
            </a:r>
          </a:p>
          <a:p>
            <a:pPr>
              <a:lnSpc>
                <a:spcPts val="2616"/>
              </a:lnSpc>
            </a:pP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   </a:t>
            </a:r>
          </a:p>
          <a:p>
            <a:pPr>
              <a:lnSpc>
                <a:spcPts val="2616"/>
              </a:lnSpc>
            </a:pP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FB skupina pro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vyjíždějící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studenty</a:t>
            </a:r>
            <a:endParaRPr lang="en-US" sz="23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16"/>
              </a:lnSpc>
            </a:pPr>
            <a:endParaRPr lang="en-US" sz="23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16"/>
              </a:lnSpc>
            </a:pP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závěrečné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zprávy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v InSIS</a:t>
            </a:r>
          </a:p>
          <a:p>
            <a:pPr>
              <a:lnSpc>
                <a:spcPts val="2616"/>
              </a:lnSpc>
            </a:pPr>
            <a:endParaRPr lang="en-US" sz="23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16"/>
              </a:lnSpc>
            </a:pP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konzultační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hodiny</a:t>
            </a:r>
            <a:endParaRPr lang="en-US" sz="2315" dirty="0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2616"/>
              </a:lnSpc>
            </a:pP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    Po-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Čt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10:00-12:00</a:t>
            </a:r>
          </a:p>
          <a:p>
            <a:pPr>
              <a:lnSpc>
                <a:spcPts val="2616"/>
              </a:lnSpc>
              <a:spcBef>
                <a:spcPct val="0"/>
              </a:spcBef>
            </a:pP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    online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každá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</a:t>
            </a:r>
            <a:r>
              <a:rPr lang="en-US" sz="2315" dirty="0" err="1">
                <a:solidFill>
                  <a:srgbClr val="000000"/>
                </a:solidFill>
                <a:latin typeface="29LT Adir Light Bold"/>
              </a:rPr>
              <a:t>středa</a:t>
            </a:r>
            <a:r>
              <a:rPr lang="en-US" sz="2315" dirty="0">
                <a:solidFill>
                  <a:srgbClr val="000000"/>
                </a:solidFill>
                <a:latin typeface="29LT Adir Light Bold"/>
              </a:rPr>
              <a:t> 10:00-10:30</a:t>
            </a:r>
          </a:p>
        </p:txBody>
      </p:sp>
      <p:sp>
        <p:nvSpPr>
          <p:cNvPr id="9" name="Freeform 9">
            <a:hlinkClick r:id="rId12" tooltip="https://insis.vse.cz/auth/int/zavzpr.pl"/>
          </p:cNvPr>
          <p:cNvSpPr/>
          <p:nvPr/>
        </p:nvSpPr>
        <p:spPr>
          <a:xfrm rot="-3578682">
            <a:off x="3265961" y="3820126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1"/>
                </a:lnTo>
                <a:lnTo>
                  <a:pt x="0" y="4317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4893" y="287777"/>
            <a:ext cx="5080980" cy="72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2"/>
              </a:lnSpc>
            </a:pPr>
            <a:r>
              <a:rPr lang="en-US" sz="4895">
                <a:solidFill>
                  <a:srgbClr val="000000"/>
                </a:solidFill>
                <a:latin typeface="29LT Adir Light Bold"/>
              </a:rPr>
              <a:t>Kde najdu informace?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95971" y="509260"/>
            <a:ext cx="1505629" cy="49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  <a:hlinkClick r:id="rId15" tooltip="https://ozs.vse.cz"/>
              </a:rPr>
              <a:t>ozs.vse.cz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65484" y="1501290"/>
            <a:ext cx="1707337" cy="49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</a:rPr>
              <a:t>ozs@vse.cz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70475" y="2658252"/>
            <a:ext cx="1697356" cy="49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</a:rPr>
              <a:t>5. patro RB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65594" y="3828812"/>
            <a:ext cx="2724866" cy="49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  <a:hlinkClick r:id="rId16" tooltip="https://www.facebook.com/vsestudyabroad"/>
              </a:rPr>
              <a:t>VSE Study Abroad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96328" y="4972827"/>
            <a:ext cx="2873378" cy="49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29LT Adir Light Bold"/>
                <a:hlinkClick r:id="rId17" tooltip="https://www.instagram.com/vse_studyabroad/"/>
              </a:rPr>
              <a:t>@vse_studyabroad</a:t>
            </a:r>
          </a:p>
        </p:txBody>
      </p:sp>
      <p:sp>
        <p:nvSpPr>
          <p:cNvPr id="16" name="Freeform 16">
            <a:hlinkClick r:id="rId18" tooltip="https://www.facebook.com/groups/VSEvyjezdy"/>
          </p:cNvPr>
          <p:cNvSpPr/>
          <p:nvPr/>
        </p:nvSpPr>
        <p:spPr>
          <a:xfrm rot="-3578682">
            <a:off x="4279969" y="3188274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0"/>
                </a:lnTo>
                <a:lnTo>
                  <a:pt x="0" y="4317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hlinkClick r:id="rId19" tooltip="https://ozs.vse.cz/kontakty/"/>
          </p:cNvPr>
          <p:cNvSpPr/>
          <p:nvPr/>
        </p:nvSpPr>
        <p:spPr>
          <a:xfrm>
            <a:off x="579120" y="4862795"/>
            <a:ext cx="214835" cy="243126"/>
          </a:xfrm>
          <a:custGeom>
            <a:avLst/>
            <a:gdLst/>
            <a:ahLst/>
            <a:cxnLst/>
            <a:rect l="l" t="t" r="r" b="b"/>
            <a:pathLst>
              <a:path w="214835" h="243126">
                <a:moveTo>
                  <a:pt x="0" y="0"/>
                </a:moveTo>
                <a:lnTo>
                  <a:pt x="214835" y="0"/>
                </a:lnTo>
                <a:lnTo>
                  <a:pt x="214835" y="243126"/>
                </a:lnTo>
                <a:lnTo>
                  <a:pt x="0" y="2431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hlinkClick r:id="rId22" tooltip="https://kalendar.vse.cz/event/show?date=2470&amp;web=ozs.vse.cz"/>
          </p:cNvPr>
          <p:cNvSpPr/>
          <p:nvPr/>
        </p:nvSpPr>
        <p:spPr>
          <a:xfrm>
            <a:off x="567075" y="5233178"/>
            <a:ext cx="238925" cy="232952"/>
          </a:xfrm>
          <a:custGeom>
            <a:avLst/>
            <a:gdLst/>
            <a:ahLst/>
            <a:cxnLst/>
            <a:rect l="l" t="t" r="r" b="b"/>
            <a:pathLst>
              <a:path w="238925" h="232952">
                <a:moveTo>
                  <a:pt x="0" y="0"/>
                </a:moveTo>
                <a:lnTo>
                  <a:pt x="238925" y="0"/>
                </a:lnTo>
                <a:lnTo>
                  <a:pt x="238925" y="232952"/>
                </a:lnTo>
                <a:lnTo>
                  <a:pt x="0" y="2329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hlinkClick r:id="rId25" tooltip="https://app.powerbi.com/view?r=eyJrIjoiYmJjNzNmOGMtOWM0Mi00NmIxLWE5MGEtOGVhODk4MjI4NDhkIiwidCI6IjJiNTFhNGIzLTQ0M2YtNDQwNi04Y2E0LTE5MDU2YTc5YTQ0NCIsImMiOjh9"/>
          </p:cNvPr>
          <p:cNvSpPr/>
          <p:nvPr/>
        </p:nvSpPr>
        <p:spPr>
          <a:xfrm rot="-3578682">
            <a:off x="2242662" y="2539534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1"/>
                </a:lnTo>
                <a:lnTo>
                  <a:pt x="0" y="4317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647" y="1370575"/>
            <a:ext cx="3715242" cy="194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8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formulář na potvrzení v emailu</a:t>
            </a:r>
          </a:p>
          <a:p>
            <a:pPr>
              <a:lnSpc>
                <a:spcPts val="3068"/>
              </a:lnSpc>
            </a:pPr>
            <a:endParaRPr lang="en-US" sz="2715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68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změna semestru výjezdu</a:t>
            </a:r>
          </a:p>
          <a:p>
            <a:pPr>
              <a:lnSpc>
                <a:spcPts val="3068"/>
              </a:lnSpc>
            </a:pPr>
            <a:endParaRPr lang="en-US" sz="2715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68"/>
              </a:lnSpc>
              <a:spcBef>
                <a:spcPct val="0"/>
              </a:spcBef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zrušení výjezdu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4893" y="287777"/>
            <a:ext cx="5080980" cy="72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2"/>
              </a:lnSpc>
            </a:pPr>
            <a:r>
              <a:rPr lang="en-US" sz="4895">
                <a:solidFill>
                  <a:srgbClr val="000000"/>
                </a:solidFill>
                <a:latin typeface="29LT Adir Light Bold"/>
              </a:rPr>
              <a:t>Potvrdit výjezd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4694" y="3446834"/>
            <a:ext cx="3793849" cy="1444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s dostatečným předstihem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místo není Vaše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další místo nebude nabídnuto</a:t>
            </a:r>
          </a:p>
        </p:txBody>
      </p:sp>
      <p:sp>
        <p:nvSpPr>
          <p:cNvPr id="5" name="Freeform 5"/>
          <p:cNvSpPr/>
          <p:nvPr/>
        </p:nvSpPr>
        <p:spPr>
          <a:xfrm>
            <a:off x="5437297" y="2381"/>
            <a:ext cx="4849703" cy="5786438"/>
          </a:xfrm>
          <a:custGeom>
            <a:avLst/>
            <a:gdLst/>
            <a:ahLst/>
            <a:cxnLst/>
            <a:rect l="l" t="t" r="r" b="b"/>
            <a:pathLst>
              <a:path w="4849703" h="5786438">
                <a:moveTo>
                  <a:pt x="0" y="0"/>
                </a:moveTo>
                <a:lnTo>
                  <a:pt x="4849703" y="0"/>
                </a:lnTo>
                <a:lnTo>
                  <a:pt x="484970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31" t="-2134" r="-1093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297" y="2381"/>
            <a:ext cx="4849703" cy="5786438"/>
          </a:xfrm>
          <a:custGeom>
            <a:avLst/>
            <a:gdLst/>
            <a:ahLst/>
            <a:cxnLst/>
            <a:rect l="l" t="t" r="r" b="b"/>
            <a:pathLst>
              <a:path w="4849703" h="5786438">
                <a:moveTo>
                  <a:pt x="0" y="0"/>
                </a:moveTo>
                <a:lnTo>
                  <a:pt x="4849703" y="0"/>
                </a:lnTo>
                <a:lnTo>
                  <a:pt x="4849703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20" r="-212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287777"/>
            <a:ext cx="4768607" cy="7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Finance - zámoří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581" y="1341770"/>
            <a:ext cx="4839919" cy="348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žádné školné hostitelské škole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stipendium na zvýšené náklady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 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nutné vlastní zdroje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0401" y="2678993"/>
            <a:ext cx="4182442" cy="1444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- 10.000 CZK/měsíc + 10.000 CZK 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                                  jednorázově</a:t>
            </a:r>
          </a:p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český bankovní účet v InSIS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94792" y="-763680"/>
            <a:ext cx="5201877" cy="3415317"/>
          </a:xfrm>
          <a:custGeom>
            <a:avLst/>
            <a:gdLst/>
            <a:ahLst/>
            <a:cxnLst/>
            <a:rect l="l" t="t" r="r" b="b"/>
            <a:pathLst>
              <a:path w="5201877" h="3415317">
                <a:moveTo>
                  <a:pt x="0" y="0"/>
                </a:moveTo>
                <a:lnTo>
                  <a:pt x="5201877" y="0"/>
                </a:lnTo>
                <a:lnTo>
                  <a:pt x="5201877" y="3415317"/>
                </a:lnTo>
                <a:lnTo>
                  <a:pt x="0" y="3415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" b="-78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Finance - Švýcarsko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581" y="1454284"/>
            <a:ext cx="9136885" cy="310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žádné školné hostitelské škole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Swiss-European Mobility Programme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student o stipendium žádá sám – informace získá od hostitelské univerzity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případný doplatek ze stipendijního fondu vyplacen po návratu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0401" y="2779896"/>
            <a:ext cx="9187993" cy="47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715">
                <a:solidFill>
                  <a:srgbClr val="000000"/>
                </a:solidFill>
                <a:latin typeface="29LT Adir Light Bold"/>
              </a:rPr>
              <a:t>- 440 CHF/měsíc po dobu 5 měsíců bez ohledu na reálnou délku semestru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0401" y="4728750"/>
            <a:ext cx="3990429" cy="4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- na český bankovní účet v InSIS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581" y="1341770"/>
            <a:ext cx="5009279" cy="348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některé fakulty poskytují další příspěvek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další zdroje financování</a:t>
            </a: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</a:pPr>
            <a:endParaRPr lang="en-US" sz="2716">
              <a:solidFill>
                <a:srgbClr val="000000"/>
              </a:solidFill>
              <a:latin typeface="29LT Adir Light Bold"/>
            </a:endParaRPr>
          </a:p>
          <a:p>
            <a:pPr>
              <a:lnSpc>
                <a:spcPts val="3070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29LT Adir Light Bold"/>
              </a:rPr>
              <a:t>nutné splnění podmínek výjezdu!</a:t>
            </a:r>
          </a:p>
        </p:txBody>
      </p:sp>
      <p:sp>
        <p:nvSpPr>
          <p:cNvPr id="3" name="Freeform 3">
            <a:hlinkClick r:id="rId2" tooltip="https://ozs.vse.cz/specialni-granty-a-dalsi-moznosti-financovani/dalsi-moznosti-financovani-zahranicniho-studia/"/>
          </p:cNvPr>
          <p:cNvSpPr/>
          <p:nvPr/>
        </p:nvSpPr>
        <p:spPr>
          <a:xfrm rot="-3578682">
            <a:off x="3357565" y="2864387"/>
            <a:ext cx="293577" cy="431731"/>
          </a:xfrm>
          <a:custGeom>
            <a:avLst/>
            <a:gdLst/>
            <a:ahLst/>
            <a:cxnLst/>
            <a:rect l="l" t="t" r="r" b="b"/>
            <a:pathLst>
              <a:path w="293577" h="431731">
                <a:moveTo>
                  <a:pt x="0" y="0"/>
                </a:moveTo>
                <a:lnTo>
                  <a:pt x="293577" y="0"/>
                </a:lnTo>
                <a:lnTo>
                  <a:pt x="293577" y="431731"/>
                </a:lnTo>
                <a:lnTo>
                  <a:pt x="0" y="431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3581" y="287777"/>
            <a:ext cx="4768607" cy="7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9"/>
              </a:lnSpc>
            </a:pPr>
            <a:r>
              <a:rPr lang="en-US" sz="4893">
                <a:solidFill>
                  <a:srgbClr val="000000"/>
                </a:solidFill>
                <a:latin typeface="29LT Adir Light Bold"/>
              </a:rPr>
              <a:t>Finance - další info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5437297" y="2381"/>
            <a:ext cx="4849703" cy="5786437"/>
          </a:xfrm>
          <a:custGeom>
            <a:avLst/>
            <a:gdLst/>
            <a:ahLst/>
            <a:cxnLst/>
            <a:rect l="l" t="t" r="r" b="b"/>
            <a:pathLst>
              <a:path w="4849703" h="5786437">
                <a:moveTo>
                  <a:pt x="4849703" y="0"/>
                </a:moveTo>
                <a:lnTo>
                  <a:pt x="0" y="0"/>
                </a:lnTo>
                <a:lnTo>
                  <a:pt x="0" y="5786438"/>
                </a:lnTo>
                <a:lnTo>
                  <a:pt x="4849703" y="5786438"/>
                </a:lnTo>
                <a:lnTo>
                  <a:pt x="4849703" y="0"/>
                </a:lnTo>
                <a:close/>
              </a:path>
            </a:pathLst>
          </a:custGeom>
          <a:blipFill>
            <a:blip r:embed="rId5"/>
            <a:stretch>
              <a:fillRect l="-121017" r="-2436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437297" y="2381"/>
            <a:ext cx="4849703" cy="5786437"/>
          </a:xfrm>
          <a:custGeom>
            <a:avLst/>
            <a:gdLst/>
            <a:ahLst/>
            <a:cxnLst/>
            <a:rect l="l" t="t" r="r" b="b"/>
            <a:pathLst>
              <a:path w="4849703" h="5786437">
                <a:moveTo>
                  <a:pt x="4849703" y="0"/>
                </a:moveTo>
                <a:lnTo>
                  <a:pt x="0" y="0"/>
                </a:lnTo>
                <a:lnTo>
                  <a:pt x="0" y="5786438"/>
                </a:lnTo>
                <a:lnTo>
                  <a:pt x="4849703" y="5786438"/>
                </a:lnTo>
                <a:lnTo>
                  <a:pt x="4849703" y="0"/>
                </a:lnTo>
                <a:close/>
              </a:path>
            </a:pathLst>
          </a:custGeom>
          <a:blipFill>
            <a:blip r:embed="rId2"/>
            <a:stretch>
              <a:fillRect l="-121017" r="-24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37297" y="2381"/>
            <a:ext cx="5786438" cy="5786438"/>
          </a:xfrm>
          <a:custGeom>
            <a:avLst/>
            <a:gdLst/>
            <a:ahLst/>
            <a:cxnLst/>
            <a:rect l="l" t="t" r="r" b="b"/>
            <a:pathLst>
              <a:path w="5786438" h="5786438">
                <a:moveTo>
                  <a:pt x="0" y="0"/>
                </a:moveTo>
                <a:lnTo>
                  <a:pt x="5786437" y="0"/>
                </a:lnTo>
                <a:lnTo>
                  <a:pt x="5786437" y="5786438"/>
                </a:lnTo>
                <a:lnTo>
                  <a:pt x="0" y="578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7" r="-2481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3581" y="2386179"/>
            <a:ext cx="4908730" cy="106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5"/>
              </a:lnSpc>
            </a:pPr>
            <a:r>
              <a:rPr lang="en-US" sz="7314">
                <a:solidFill>
                  <a:srgbClr val="000000"/>
                </a:solidFill>
                <a:latin typeface="29LT Adir Light Bold"/>
              </a:rPr>
              <a:t>Před odjezdem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25BBE4B5678148BC9C925DB75A5581" ma:contentTypeVersion="20" ma:contentTypeDescription="Vytvoří nový dokument" ma:contentTypeScope="" ma:versionID="80b89afda5174db7bd4003f818a936a6">
  <xsd:schema xmlns:xsd="http://www.w3.org/2001/XMLSchema" xmlns:xs="http://www.w3.org/2001/XMLSchema" xmlns:p="http://schemas.microsoft.com/office/2006/metadata/properties" xmlns:ns2="35f128f6-f38e-4cdb-b101-97c65dcbc942" xmlns:ns3="4af6fcea-2291-4f74-8d1e-64e377998959" targetNamespace="http://schemas.microsoft.com/office/2006/metadata/properties" ma:root="true" ma:fieldsID="d5b87cb54a9f0b165106fcb4a14a0930" ns2:_="" ns3:_="">
    <xsd:import namespace="35f128f6-f38e-4cdb-b101-97c65dcbc942"/>
    <xsd:import namespace="4af6fcea-2291-4f74-8d1e-64e37799895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128f6-f38e-4cdb-b101-97c65dcbc9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c64a4bd-fb5a-4e35-9223-04e83c53506e}" ma:internalName="TaxCatchAll" ma:showField="CatchAllData" ma:web="35f128f6-f38e-4cdb-b101-97c65dcbc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6fcea-2291-4f74-8d1e-64e3779989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babb5542-b20f-476f-b885-dfe2db771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f128f6-f38e-4cdb-b101-97c65dcbc942" xsi:nil="true"/>
    <lcf76f155ced4ddcb4097134ff3c332f xmlns="4af6fcea-2291-4f74-8d1e-64e3779989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2BECA3-AF7E-43CF-A887-CE98C6720D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0A297-9D3F-4FBB-B09B-C6B5EEA2B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f128f6-f38e-4cdb-b101-97c65dcbc942"/>
    <ds:schemaRef ds:uri="4af6fcea-2291-4f74-8d1e-64e3779989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61CC5A-F434-4CB3-9E0E-B289D204B449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35f128f6-f38e-4cdb-b101-97c65dcbc942"/>
    <ds:schemaRef ds:uri="http://schemas.microsoft.com/office/2006/documentManagement/types"/>
    <ds:schemaRef ds:uri="4af6fcea-2291-4f74-8d1e-64e377998959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936</Words>
  <Application>Microsoft Office PowerPoint</Application>
  <PresentationFormat>Vlastní</PresentationFormat>
  <Paragraphs>284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Calibri</vt:lpstr>
      <vt:lpstr>Arial</vt:lpstr>
      <vt:lpstr>29LT Adir Light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Infoschůzka pro vybrané 2024/25 - zámoří a Švýcarsko</dc:title>
  <cp:lastModifiedBy>Jana Snížková</cp:lastModifiedBy>
  <cp:revision>1</cp:revision>
  <dcterms:created xsi:type="dcterms:W3CDTF">2006-08-16T00:00:00Z</dcterms:created>
  <dcterms:modified xsi:type="dcterms:W3CDTF">2024-03-19T12:33:07Z</dcterms:modified>
  <dc:identifier>DAFcsYVN33E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0x0101009725BBE4B5678148BC9C925DB75A5581</vt:lpwstr>
  </property>
  <property fmtid="{D5CDD505-2E9C-101B-9397-08002B2CF9AE}" pid="3" name="MediaServiceImageTags">
    <vt:lpwstr/>
  </property>
</Properties>
</file>