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29LT Adir" panose="020B0604020202020204" charset="-78"/>
      <p:regular r:id="rId20"/>
    </p:embeddedFont>
    <p:embeddedFont>
      <p:font typeface="29LT Adir Bold" panose="020B0604020202020204" charset="-78"/>
      <p:regular r:id="rId21"/>
    </p:embeddedFont>
    <p:embeddedFont>
      <p:font typeface="29LT Adir Light Bold" panose="020B0604020202020204" charset="-78"/>
      <p:regular r:id="rId22"/>
    </p:embeddedFont>
    <p:embeddedFont>
      <p:font typeface="29LT Adir Medium" panose="020B0604020202020204" charset="-78"/>
      <p:regular r:id="rId23"/>
    </p:embeddedFont>
    <p:embeddedFont>
      <p:font typeface="Advent Pro Medium" panose="020B0604020202020204" charset="0"/>
      <p:regular r:id="rId24"/>
    </p:embeddedFont>
    <p:embeddedFont>
      <p:font typeface="Advent Pro Medium Bold" panose="020B060402020202020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Glacial Indifference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595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32B1FE-C393-4FA1-A479-E29A8AB68AC7}" type="datetimeFigureOut">
              <a:rPr lang="cs-CZ" smtClean="0"/>
              <a:t>19.03.2024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6DF81-E86A-40BE-9564-2F9CCF6F24B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945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Přivítání</a:t>
            </a:r>
          </a:p>
          <a:p>
            <a:r>
              <a:rPr lang="cs-CZ" dirty="0" err="1"/>
              <a:t>Congratulations</a:t>
            </a:r>
            <a:r>
              <a:rPr lang="cs-CZ" dirty="0"/>
              <a:t> on </a:t>
            </a:r>
            <a:r>
              <a:rPr lang="cs-CZ" dirty="0" err="1"/>
              <a:t>your</a:t>
            </a:r>
            <a:r>
              <a:rPr lang="cs-CZ" dirty="0"/>
              <a:t> study </a:t>
            </a:r>
            <a:r>
              <a:rPr lang="cs-CZ" dirty="0" err="1"/>
              <a:t>abroad</a:t>
            </a:r>
            <a:r>
              <a:rPr lang="cs-CZ" dirty="0"/>
              <a:t> </a:t>
            </a:r>
            <a:r>
              <a:rPr lang="cs-CZ" dirty="0" err="1"/>
              <a:t>prigramme</a:t>
            </a:r>
            <a:endParaRPr lang="cs-CZ" dirty="0"/>
          </a:p>
          <a:p>
            <a:r>
              <a:rPr lang="cs-CZ" dirty="0" err="1"/>
              <a:t>Our</a:t>
            </a:r>
            <a:r>
              <a:rPr lang="cs-CZ" dirty="0"/>
              <a:t> </a:t>
            </a:r>
            <a:r>
              <a:rPr lang="cs-CZ" dirty="0" err="1"/>
              <a:t>presentation</a:t>
            </a:r>
            <a:r>
              <a:rPr lang="cs-CZ" dirty="0"/>
              <a:t>- </a:t>
            </a:r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are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904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Non EU </a:t>
            </a:r>
            <a:r>
              <a:rPr lang="cs-CZ" dirty="0" err="1"/>
              <a:t>citizens</a:t>
            </a:r>
            <a:r>
              <a:rPr lang="cs-CZ" dirty="0"/>
              <a:t> make </a:t>
            </a:r>
            <a:r>
              <a:rPr lang="cs-CZ" dirty="0" err="1"/>
              <a:t>sure</a:t>
            </a:r>
            <a:r>
              <a:rPr lang="cs-CZ" dirty="0"/>
              <a:t> </a:t>
            </a:r>
            <a:r>
              <a:rPr lang="cs-CZ" dirty="0" err="1"/>
              <a:t>that</a:t>
            </a:r>
            <a:r>
              <a:rPr lang="cs-CZ" dirty="0"/>
              <a:t> Czech residence permit </a:t>
            </a:r>
            <a:r>
              <a:rPr lang="cs-CZ" dirty="0" err="1"/>
              <a:t>covers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whole</a:t>
            </a:r>
            <a:r>
              <a:rPr lang="cs-CZ" dirty="0"/>
              <a:t> period </a:t>
            </a:r>
            <a:r>
              <a:rPr lang="cs-CZ" dirty="0" err="1"/>
              <a:t>abroad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471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Some</a:t>
            </a:r>
            <a:r>
              <a:rPr lang="cs-CZ" dirty="0"/>
              <a:t> partner </a:t>
            </a:r>
            <a:r>
              <a:rPr lang="cs-CZ" dirty="0" err="1"/>
              <a:t>univerrsities</a:t>
            </a:r>
            <a:r>
              <a:rPr lang="cs-CZ" dirty="0"/>
              <a:t> </a:t>
            </a:r>
            <a:r>
              <a:rPr lang="cs-CZ" dirty="0" err="1"/>
              <a:t>require</a:t>
            </a:r>
            <a:r>
              <a:rPr lang="cs-CZ" dirty="0"/>
              <a:t> </a:t>
            </a:r>
            <a:r>
              <a:rPr lang="cs-CZ" dirty="0" err="1"/>
              <a:t>representation</a:t>
            </a:r>
            <a:r>
              <a:rPr lang="cs-CZ" dirty="0"/>
              <a:t>, </a:t>
            </a:r>
            <a:r>
              <a:rPr lang="cs-CZ" dirty="0" err="1"/>
              <a:t>think</a:t>
            </a:r>
            <a:r>
              <a:rPr lang="cs-CZ" dirty="0"/>
              <a:t> </a:t>
            </a:r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wished</a:t>
            </a:r>
            <a:r>
              <a:rPr lang="cs-CZ" dirty="0"/>
              <a:t> to </a:t>
            </a:r>
            <a:r>
              <a:rPr lang="cs-CZ" dirty="0" err="1"/>
              <a:t>know</a:t>
            </a:r>
            <a:r>
              <a:rPr lang="cs-CZ" dirty="0"/>
              <a:t> and </a:t>
            </a:r>
            <a:r>
              <a:rPr lang="cs-CZ" dirty="0" err="1"/>
              <a:t>learn</a:t>
            </a:r>
            <a:r>
              <a:rPr lang="cs-CZ" dirty="0"/>
              <a:t> these </a:t>
            </a:r>
            <a:r>
              <a:rPr lang="cs-CZ" dirty="0" err="1"/>
              <a:t>facts</a:t>
            </a:r>
            <a:r>
              <a:rPr lang="cs-CZ" dirty="0"/>
              <a:t> </a:t>
            </a:r>
            <a:r>
              <a:rPr lang="cs-CZ" dirty="0" err="1"/>
              <a:t>about</a:t>
            </a:r>
            <a:r>
              <a:rPr lang="cs-CZ" dirty="0"/>
              <a:t> VSE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097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Pozor, nahoře je jen Švýcarsko</a:t>
            </a:r>
          </a:p>
          <a:p>
            <a:r>
              <a:rPr lang="cs-CZ" dirty="0" err="1"/>
              <a:t>Confirmation</a:t>
            </a:r>
            <a:r>
              <a:rPr lang="cs-CZ" dirty="0"/>
              <a:t>: by host university (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delivered</a:t>
            </a:r>
            <a:r>
              <a:rPr lang="cs-CZ" dirty="0"/>
              <a:t> by email </a:t>
            </a:r>
            <a:r>
              <a:rPr lang="cs-CZ" dirty="0" err="1"/>
              <a:t>from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host university </a:t>
            </a:r>
            <a:r>
              <a:rPr lang="cs-CZ" dirty="0" err="1"/>
              <a:t>directly</a:t>
            </a:r>
            <a:r>
              <a:rPr lang="cs-CZ" dirty="0"/>
              <a:t>)</a:t>
            </a:r>
          </a:p>
          <a:p>
            <a:r>
              <a:rPr lang="cs-CZ" dirty="0"/>
              <a:t>EU: in InSIS &amp; </a:t>
            </a:r>
            <a:r>
              <a:rPr lang="cs-CZ" dirty="0" err="1"/>
              <a:t>Beneficiary</a:t>
            </a:r>
            <a:r>
              <a:rPr lang="cs-CZ" dirty="0"/>
              <a:t> Module</a:t>
            </a:r>
          </a:p>
          <a:p>
            <a:r>
              <a:rPr lang="cs-CZ" dirty="0" err="1"/>
              <a:t>Swizerland</a:t>
            </a:r>
            <a:r>
              <a:rPr lang="cs-CZ" dirty="0"/>
              <a:t>: InSIS </a:t>
            </a:r>
            <a:r>
              <a:rPr lang="cs-CZ" dirty="0" err="1"/>
              <a:t>only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407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All </a:t>
            </a:r>
            <a:r>
              <a:rPr lang="cs-CZ" dirty="0" err="1"/>
              <a:t>countries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process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103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EK: </a:t>
            </a:r>
            <a:r>
              <a:rPr lang="cs-CZ" dirty="0" err="1"/>
              <a:t>Introduction</a:t>
            </a:r>
            <a:r>
              <a:rPr lang="cs-CZ" dirty="0"/>
              <a:t> &amp; </a:t>
            </a:r>
            <a:r>
              <a:rPr lang="cs-CZ" dirty="0" err="1"/>
              <a:t>After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mobility </a:t>
            </a:r>
            <a:r>
              <a:rPr lang="cs-CZ" dirty="0" err="1"/>
              <a:t>procedures</a:t>
            </a:r>
            <a:endParaRPr lang="cs-CZ" dirty="0"/>
          </a:p>
          <a:p>
            <a:r>
              <a:rPr lang="cs-CZ" dirty="0"/>
              <a:t>KK: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mobility and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Mobility </a:t>
            </a:r>
            <a:r>
              <a:rPr lang="cs-CZ" dirty="0" err="1"/>
              <a:t>procedures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18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The team of </a:t>
            </a:r>
            <a:r>
              <a:rPr lang="cs-CZ" dirty="0" err="1"/>
              <a:t>coordinators</a:t>
            </a:r>
            <a:r>
              <a:rPr lang="cs-CZ" dirty="0"/>
              <a:t>, </a:t>
            </a:r>
            <a:r>
              <a:rPr lang="cs-CZ" dirty="0" err="1"/>
              <a:t>please</a:t>
            </a:r>
            <a:r>
              <a:rPr lang="cs-CZ" dirty="0"/>
              <a:t> </a:t>
            </a:r>
            <a:r>
              <a:rPr lang="cs-CZ" dirty="0" err="1"/>
              <a:t>find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coordinator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website</a:t>
            </a:r>
            <a:r>
              <a:rPr lang="cs-CZ" dirty="0"/>
              <a:t>. </a:t>
            </a:r>
          </a:p>
          <a:p>
            <a:r>
              <a:rPr lang="cs-CZ" dirty="0"/>
              <a:t>Coordinator </a:t>
            </a:r>
            <a:r>
              <a:rPr lang="cs-CZ" dirty="0" err="1"/>
              <a:t>according</a:t>
            </a:r>
            <a:r>
              <a:rPr lang="cs-CZ" dirty="0"/>
              <a:t> to </a:t>
            </a:r>
            <a:r>
              <a:rPr lang="cs-CZ" dirty="0" err="1"/>
              <a:t>destinations</a:t>
            </a:r>
            <a:r>
              <a:rPr lang="cs-CZ" dirty="0"/>
              <a:t>. </a:t>
            </a:r>
          </a:p>
          <a:p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goes</a:t>
            </a:r>
            <a:r>
              <a:rPr lang="cs-CZ" dirty="0"/>
              <a:t> </a:t>
            </a:r>
            <a:r>
              <a:rPr lang="cs-CZ" dirty="0" err="1"/>
              <a:t>where</a:t>
            </a:r>
            <a:r>
              <a:rPr lang="cs-CZ" dirty="0"/>
              <a:t>?</a:t>
            </a:r>
          </a:p>
          <a:p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goes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? </a:t>
            </a:r>
            <a:r>
              <a:rPr lang="cs-CZ" dirty="0" err="1"/>
              <a:t>Fall</a:t>
            </a:r>
            <a:r>
              <a:rPr lang="cs-CZ" dirty="0"/>
              <a:t> and </a:t>
            </a:r>
            <a:r>
              <a:rPr lang="cs-CZ" dirty="0" err="1"/>
              <a:t>Spring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976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Online/in person </a:t>
            </a:r>
            <a:r>
              <a:rPr lang="cs-CZ" dirty="0" err="1"/>
              <a:t>sources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3454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Cancellation</a:t>
            </a:r>
            <a:r>
              <a:rPr lang="cs-CZ" dirty="0"/>
              <a:t>: </a:t>
            </a:r>
            <a:r>
              <a:rPr lang="cs-CZ" dirty="0" err="1"/>
              <a:t>if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need</a:t>
            </a:r>
            <a:r>
              <a:rPr lang="cs-CZ" dirty="0"/>
              <a:t> to </a:t>
            </a:r>
            <a:r>
              <a:rPr lang="cs-CZ" dirty="0" err="1"/>
              <a:t>cancel</a:t>
            </a:r>
            <a:r>
              <a:rPr lang="cs-CZ" dirty="0"/>
              <a:t>, no </a:t>
            </a:r>
            <a:r>
              <a:rPr lang="cs-CZ" dirty="0" err="1"/>
              <a:t>other</a:t>
            </a:r>
            <a:r>
              <a:rPr lang="cs-CZ" dirty="0"/>
              <a:t> </a:t>
            </a:r>
            <a:r>
              <a:rPr lang="cs-CZ" dirty="0" err="1"/>
              <a:t>option</a:t>
            </a:r>
            <a:r>
              <a:rPr lang="cs-CZ" dirty="0"/>
              <a:t>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offered</a:t>
            </a:r>
            <a:endParaRPr lang="cs-CZ" dirty="0"/>
          </a:p>
          <a:p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apply</a:t>
            </a:r>
            <a:r>
              <a:rPr lang="cs-CZ" dirty="0"/>
              <a:t> </a:t>
            </a:r>
            <a:r>
              <a:rPr lang="cs-CZ" dirty="0" err="1"/>
              <a:t>again</a:t>
            </a:r>
            <a:r>
              <a:rPr lang="cs-CZ" dirty="0"/>
              <a:t>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</a:t>
            </a:r>
            <a:r>
              <a:rPr lang="cs-CZ" dirty="0" err="1"/>
              <a:t>academic</a:t>
            </a:r>
            <a:r>
              <a:rPr lang="cs-CZ" dirty="0"/>
              <a:t> </a:t>
            </a:r>
            <a:r>
              <a:rPr lang="cs-CZ" dirty="0" err="1"/>
              <a:t>year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71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237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Nomination</a:t>
            </a:r>
            <a:r>
              <a:rPr lang="cs-CZ" dirty="0"/>
              <a:t> and </a:t>
            </a:r>
            <a:r>
              <a:rPr lang="cs-CZ" dirty="0" err="1"/>
              <a:t>Application</a:t>
            </a:r>
            <a:r>
              <a:rPr lang="cs-CZ" dirty="0"/>
              <a:t>: </a:t>
            </a:r>
            <a:r>
              <a:rPr lang="cs-CZ" dirty="0" err="1"/>
              <a:t>basically</a:t>
            </a:r>
            <a:r>
              <a:rPr lang="cs-CZ" dirty="0"/>
              <a:t> </a:t>
            </a:r>
            <a:r>
              <a:rPr lang="cs-CZ" dirty="0" err="1"/>
              <a:t>same</a:t>
            </a:r>
            <a:r>
              <a:rPr lang="cs-CZ" dirty="0"/>
              <a:t> </a:t>
            </a:r>
            <a:r>
              <a:rPr lang="cs-CZ" dirty="0" err="1"/>
              <a:t>structure</a:t>
            </a:r>
            <a:endParaRPr lang="cs-CZ" dirty="0"/>
          </a:p>
          <a:p>
            <a:r>
              <a:rPr lang="cs-CZ" dirty="0" err="1"/>
              <a:t>Essential</a:t>
            </a:r>
            <a:r>
              <a:rPr lang="cs-CZ" dirty="0"/>
              <a:t> to meet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deadline</a:t>
            </a:r>
            <a:endParaRPr lang="cs-CZ" dirty="0"/>
          </a:p>
          <a:p>
            <a:r>
              <a:rPr lang="cs-CZ" dirty="0" err="1"/>
              <a:t>OLAxLA</a:t>
            </a:r>
            <a:r>
              <a:rPr lang="cs-CZ" dirty="0"/>
              <a:t> in InSIS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307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Acceptance</a:t>
            </a:r>
            <a:r>
              <a:rPr lang="cs-CZ" dirty="0"/>
              <a:t> </a:t>
            </a:r>
            <a:r>
              <a:rPr lang="cs-CZ" dirty="0" err="1"/>
              <a:t>Letter</a:t>
            </a:r>
            <a:r>
              <a:rPr lang="cs-CZ" dirty="0"/>
              <a:t> </a:t>
            </a:r>
            <a:r>
              <a:rPr lang="cs-CZ" dirty="0" err="1"/>
              <a:t>may</a:t>
            </a:r>
            <a:r>
              <a:rPr lang="cs-CZ" dirty="0"/>
              <a:t> serve </a:t>
            </a:r>
            <a:r>
              <a:rPr lang="cs-CZ" dirty="0" err="1"/>
              <a:t>for</a:t>
            </a:r>
            <a:r>
              <a:rPr lang="cs-CZ" dirty="0"/>
              <a:t> VISA </a:t>
            </a:r>
            <a:r>
              <a:rPr lang="cs-CZ" dirty="0" err="1"/>
              <a:t>purposes</a:t>
            </a:r>
            <a:r>
              <a:rPr lang="cs-CZ" dirty="0"/>
              <a:t>,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sent</a:t>
            </a:r>
            <a:r>
              <a:rPr lang="cs-CZ" dirty="0"/>
              <a:t> in </a:t>
            </a:r>
            <a:r>
              <a:rPr lang="cs-CZ" dirty="0" err="1"/>
              <a:t>paper</a:t>
            </a:r>
            <a:r>
              <a:rPr lang="cs-CZ" dirty="0"/>
              <a:t> </a:t>
            </a:r>
            <a:r>
              <a:rPr lang="cs-CZ" dirty="0" err="1"/>
              <a:t>version</a:t>
            </a:r>
            <a:r>
              <a:rPr lang="cs-CZ" dirty="0"/>
              <a:t>: </a:t>
            </a:r>
            <a:r>
              <a:rPr lang="cs-CZ" dirty="0" err="1"/>
              <a:t>correct</a:t>
            </a:r>
            <a:r>
              <a:rPr lang="cs-CZ" dirty="0"/>
              <a:t> </a:t>
            </a:r>
            <a:r>
              <a:rPr lang="cs-CZ" dirty="0" err="1"/>
              <a:t>delivery</a:t>
            </a:r>
            <a:r>
              <a:rPr lang="cs-CZ" dirty="0"/>
              <a:t> </a:t>
            </a:r>
            <a:r>
              <a:rPr lang="cs-CZ" dirty="0" err="1"/>
              <a:t>address</a:t>
            </a:r>
            <a:r>
              <a:rPr lang="cs-CZ" dirty="0"/>
              <a:t> in InSIS</a:t>
            </a:r>
          </a:p>
          <a:p>
            <a:r>
              <a:rPr lang="cs-CZ" dirty="0" err="1"/>
              <a:t>Emergency</a:t>
            </a:r>
            <a:r>
              <a:rPr lang="cs-CZ" dirty="0"/>
              <a:t> </a:t>
            </a:r>
            <a:r>
              <a:rPr lang="cs-CZ" dirty="0" err="1"/>
              <a:t>contact</a:t>
            </a:r>
            <a:r>
              <a:rPr lang="cs-CZ" dirty="0"/>
              <a:t> – </a:t>
            </a:r>
            <a:r>
              <a:rPr lang="cs-CZ" dirty="0" err="1"/>
              <a:t>through</a:t>
            </a:r>
            <a:r>
              <a:rPr lang="cs-CZ" dirty="0"/>
              <a:t> </a:t>
            </a:r>
            <a:r>
              <a:rPr lang="cs-CZ" dirty="0" err="1"/>
              <a:t>form</a:t>
            </a:r>
            <a:endParaRPr lang="cs-CZ" dirty="0"/>
          </a:p>
          <a:p>
            <a:r>
              <a:rPr lang="cs-CZ" dirty="0" err="1"/>
              <a:t>Overseas</a:t>
            </a:r>
            <a:r>
              <a:rPr lang="cs-CZ" dirty="0"/>
              <a:t> and </a:t>
            </a:r>
            <a:r>
              <a:rPr lang="cs-CZ" dirty="0" err="1"/>
              <a:t>Switzerland</a:t>
            </a:r>
            <a:r>
              <a:rPr lang="cs-CZ" dirty="0"/>
              <a:t> do not sign grant </a:t>
            </a:r>
            <a:r>
              <a:rPr lang="cs-CZ" dirty="0" err="1"/>
              <a:t>agreement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5895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Finance: no </a:t>
            </a:r>
            <a:r>
              <a:rPr lang="cs-CZ" dirty="0" err="1"/>
              <a:t>tuition</a:t>
            </a:r>
            <a:r>
              <a:rPr lang="cs-CZ" dirty="0"/>
              <a:t> </a:t>
            </a:r>
            <a:r>
              <a:rPr lang="cs-CZ" dirty="0" err="1"/>
              <a:t>fees</a:t>
            </a:r>
            <a:r>
              <a:rPr lang="cs-CZ" dirty="0"/>
              <a:t> at </a:t>
            </a:r>
            <a:r>
              <a:rPr lang="cs-CZ" dirty="0" err="1"/>
              <a:t>the</a:t>
            </a:r>
            <a:r>
              <a:rPr lang="cs-CZ" dirty="0"/>
              <a:t> partner </a:t>
            </a:r>
            <a:r>
              <a:rPr lang="cs-CZ" dirty="0" err="1"/>
              <a:t>institution</a:t>
            </a:r>
            <a:r>
              <a:rPr lang="cs-CZ" dirty="0"/>
              <a:t>, </a:t>
            </a:r>
            <a:r>
              <a:rPr lang="cs-CZ" dirty="0" err="1"/>
              <a:t>sometimes</a:t>
            </a:r>
            <a:r>
              <a:rPr lang="cs-CZ" dirty="0"/>
              <a:t> 20.000 EUR/</a:t>
            </a:r>
            <a:r>
              <a:rPr lang="cs-CZ" dirty="0" err="1"/>
              <a:t>semester</a:t>
            </a:r>
            <a:endParaRPr lang="cs-CZ" dirty="0"/>
          </a:p>
          <a:p>
            <a:r>
              <a:rPr lang="cs-CZ" dirty="0" err="1"/>
              <a:t>Pays</a:t>
            </a:r>
            <a:r>
              <a:rPr lang="cs-CZ" dirty="0"/>
              <a:t> </a:t>
            </a:r>
            <a:r>
              <a:rPr lang="cs-CZ" dirty="0" err="1"/>
              <a:t>tuition</a:t>
            </a:r>
            <a:r>
              <a:rPr lang="cs-CZ" dirty="0"/>
              <a:t> </a:t>
            </a:r>
            <a:r>
              <a:rPr lang="cs-CZ" dirty="0" err="1"/>
              <a:t>fee</a:t>
            </a:r>
            <a:r>
              <a:rPr lang="cs-CZ" dirty="0"/>
              <a:t> to VSE</a:t>
            </a:r>
          </a:p>
          <a:p>
            <a:r>
              <a:rPr lang="cs-CZ" dirty="0" err="1"/>
              <a:t>Scholarship</a:t>
            </a:r>
            <a:r>
              <a:rPr lang="cs-CZ" dirty="0"/>
              <a:t>: to a Czech bank </a:t>
            </a:r>
            <a:r>
              <a:rPr lang="cs-CZ" dirty="0" err="1"/>
              <a:t>account</a:t>
            </a:r>
            <a:r>
              <a:rPr lang="cs-CZ" dirty="0"/>
              <a:t> (=</a:t>
            </a:r>
            <a:r>
              <a:rPr lang="cs-CZ" dirty="0" err="1"/>
              <a:t>with</a:t>
            </a:r>
            <a:r>
              <a:rPr lang="cs-CZ" dirty="0"/>
              <a:t> a Czech bank)</a:t>
            </a:r>
          </a:p>
          <a:p>
            <a:r>
              <a:rPr lang="cs-CZ" dirty="0" err="1"/>
              <a:t>Own</a:t>
            </a:r>
            <a:r>
              <a:rPr lang="cs-CZ" dirty="0"/>
              <a:t> </a:t>
            </a:r>
            <a:r>
              <a:rPr lang="cs-CZ" dirty="0" err="1"/>
              <a:t>resources</a:t>
            </a:r>
            <a:r>
              <a:rPr lang="cs-CZ" dirty="0"/>
              <a:t> </a:t>
            </a:r>
            <a:r>
              <a:rPr lang="cs-CZ" dirty="0" err="1"/>
              <a:t>necessary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6DF81-E86A-40BE-9564-2F9CCF6F24BB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790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69.png"/><Relationship Id="rId3" Type="http://schemas.openxmlformats.org/officeDocument/2006/relationships/image" Target="../media/image38.png"/><Relationship Id="rId7" Type="http://schemas.openxmlformats.org/officeDocument/2006/relationships/image" Target="../media/image63.png"/><Relationship Id="rId12" Type="http://schemas.openxmlformats.org/officeDocument/2006/relationships/image" Target="../media/image68.svg"/><Relationship Id="rId17" Type="http://schemas.openxmlformats.org/officeDocument/2006/relationships/hyperlink" Target="https://ozs.vse.cz/english/special-grants-and-other-funding-options/other-study-abroad-funding-options/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ozs.vse.cz/english/special-grants-and-other-funding-options/special-grant-for-students-form-disadvantaged-socio-economic-background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67.png"/><Relationship Id="rId5" Type="http://schemas.openxmlformats.org/officeDocument/2006/relationships/image" Target="../media/image43.png"/><Relationship Id="rId15" Type="http://schemas.openxmlformats.org/officeDocument/2006/relationships/hyperlink" Target="https://ozs.vse.cz/english/special-grants-and-other-funding-options/special-grant-for-disabled-students-or-students-with-special-needs/" TargetMode="External"/><Relationship Id="rId10" Type="http://schemas.openxmlformats.org/officeDocument/2006/relationships/image" Target="../media/image66.svg"/><Relationship Id="rId4" Type="http://schemas.openxmlformats.org/officeDocument/2006/relationships/image" Target="../media/image39.svg"/><Relationship Id="rId9" Type="http://schemas.openxmlformats.org/officeDocument/2006/relationships/image" Target="../media/image65.png"/><Relationship Id="rId14" Type="http://schemas.openxmlformats.org/officeDocument/2006/relationships/image" Target="../media/image70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63.png"/><Relationship Id="rId3" Type="http://schemas.openxmlformats.org/officeDocument/2006/relationships/image" Target="../media/image3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76.png"/><Relationship Id="rId5" Type="http://schemas.openxmlformats.org/officeDocument/2006/relationships/image" Target="../media/image43.png"/><Relationship Id="rId15" Type="http://schemas.openxmlformats.org/officeDocument/2006/relationships/image" Target="../media/image65.png"/><Relationship Id="rId10" Type="http://schemas.openxmlformats.org/officeDocument/2006/relationships/image" Target="../media/image75.svg"/><Relationship Id="rId4" Type="http://schemas.openxmlformats.org/officeDocument/2006/relationships/image" Target="../media/image39.svg"/><Relationship Id="rId9" Type="http://schemas.openxmlformats.org/officeDocument/2006/relationships/image" Target="../media/image74.png"/><Relationship Id="rId14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72.png"/><Relationship Id="rId7" Type="http://schemas.openxmlformats.org/officeDocument/2006/relationships/image" Target="../media/image43.pn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Relationship Id="rId11" Type="http://schemas.openxmlformats.org/officeDocument/2006/relationships/image" Target="../media/image81.png"/><Relationship Id="rId5" Type="http://schemas.openxmlformats.org/officeDocument/2006/relationships/image" Target="../media/image38.png"/><Relationship Id="rId10" Type="http://schemas.openxmlformats.org/officeDocument/2006/relationships/image" Target="../media/image80.svg"/><Relationship Id="rId4" Type="http://schemas.openxmlformats.org/officeDocument/2006/relationships/image" Target="../media/image73.sv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38.png"/><Relationship Id="rId7" Type="http://schemas.openxmlformats.org/officeDocument/2006/relationships/image" Target="../media/image72.png"/><Relationship Id="rId12" Type="http://schemas.openxmlformats.org/officeDocument/2006/relationships/image" Target="../media/image86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85.png"/><Relationship Id="rId5" Type="http://schemas.openxmlformats.org/officeDocument/2006/relationships/image" Target="../media/image43.png"/><Relationship Id="rId10" Type="http://schemas.openxmlformats.org/officeDocument/2006/relationships/image" Target="../media/image84.svg"/><Relationship Id="rId4" Type="http://schemas.openxmlformats.org/officeDocument/2006/relationships/image" Target="../media/image39.svg"/><Relationship Id="rId9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ozs.vse.cz/english/transfer-of-credit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hyperlink" Target="https://insis.vse.cz/lide/clovek.pl?id=115039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hyperlink" Target="https://insis.vse.cz/lide/clovek.pl?id=3067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hyperlink" Target="https://insis.vse.cz/lide/clovek.pl?id=11065;" TargetMode="External"/><Relationship Id="rId5" Type="http://schemas.openxmlformats.org/officeDocument/2006/relationships/image" Target="../media/image12.png"/><Relationship Id="rId15" Type="http://schemas.openxmlformats.org/officeDocument/2006/relationships/hyperlink" Target="https://insis.vse.cz/lide/clovek.pl?id=141040" TargetMode="External"/><Relationship Id="rId10" Type="http://schemas.openxmlformats.org/officeDocument/2006/relationships/hyperlink" Target="https://insis.vse.cz/lide/clovek.pl?id=2101" TargetMode="External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hyperlink" Target="https://insis.vse.cz/auth/lide/clovek.pl?id=51929;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18" Type="http://schemas.openxmlformats.org/officeDocument/2006/relationships/hyperlink" Target="https://insis.vse.cz/auth/int/zavzpr.pl" TargetMode="External"/><Relationship Id="rId26" Type="http://schemas.openxmlformats.org/officeDocument/2006/relationships/hyperlink" Target="https://www.facebook.com/vsestudyabroad" TargetMode="External"/><Relationship Id="rId3" Type="http://schemas.openxmlformats.org/officeDocument/2006/relationships/image" Target="../media/image17.png"/><Relationship Id="rId21" Type="http://schemas.openxmlformats.org/officeDocument/2006/relationships/image" Target="../media/image32.sv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17" Type="http://schemas.openxmlformats.org/officeDocument/2006/relationships/image" Target="../media/image30.svg"/><Relationship Id="rId25" Type="http://schemas.openxmlformats.org/officeDocument/2006/relationships/hyperlink" Target="https://ozs.vse.cz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24" Type="http://schemas.openxmlformats.org/officeDocument/2006/relationships/image" Target="../media/image34.svg"/><Relationship Id="rId5" Type="http://schemas.openxmlformats.org/officeDocument/2006/relationships/image" Target="../media/image19.png"/><Relationship Id="rId15" Type="http://schemas.openxmlformats.org/officeDocument/2006/relationships/hyperlink" Target="https://www.facebook.com/groups/VSEvyjezdy" TargetMode="External"/><Relationship Id="rId23" Type="http://schemas.openxmlformats.org/officeDocument/2006/relationships/image" Target="../media/image33.png"/><Relationship Id="rId28" Type="http://schemas.openxmlformats.org/officeDocument/2006/relationships/hyperlink" Target="https://app.powerbi.com/view?r=eyJrIjoiYmJjNzNmOGMtOWM0Mi00NmIxLWE5MGEtOGVhODk4MjI4NDhkIiwidCI6IjJiNTFhNGIzLTQ0M2YtNDQwNi04Y2E0LTE5MDU2YTc5YTQ0NCIsImMiOjh9" TargetMode="External"/><Relationship Id="rId10" Type="http://schemas.openxmlformats.org/officeDocument/2006/relationships/image" Target="../media/image24.svg"/><Relationship Id="rId19" Type="http://schemas.openxmlformats.org/officeDocument/2006/relationships/hyperlink" Target="https://ozs.vse.cz/kontakty/" TargetMode="External"/><Relationship Id="rId4" Type="http://schemas.openxmlformats.org/officeDocument/2006/relationships/image" Target="../media/image18.svg"/><Relationship Id="rId9" Type="http://schemas.openxmlformats.org/officeDocument/2006/relationships/image" Target="../media/image23.png"/><Relationship Id="rId14" Type="http://schemas.openxmlformats.org/officeDocument/2006/relationships/image" Target="../media/image28.svg"/><Relationship Id="rId22" Type="http://schemas.openxmlformats.org/officeDocument/2006/relationships/hyperlink" Target="https://kalendar.vse.cz/event/show?date=2470&amp;web=ozs.vse.cz" TargetMode="External"/><Relationship Id="rId27" Type="http://schemas.openxmlformats.org/officeDocument/2006/relationships/hyperlink" Target="https://www.instagram.com/vse_studyabroad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39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3" Type="http://schemas.openxmlformats.org/officeDocument/2006/relationships/image" Target="../media/image38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59.png"/><Relationship Id="rId5" Type="http://schemas.openxmlformats.org/officeDocument/2006/relationships/image" Target="../media/image43.png"/><Relationship Id="rId10" Type="http://schemas.openxmlformats.org/officeDocument/2006/relationships/image" Target="../media/image58.svg"/><Relationship Id="rId4" Type="http://schemas.openxmlformats.org/officeDocument/2006/relationships/image" Target="../media/image39.sv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70028" y="8232395"/>
            <a:ext cx="4115421" cy="2054605"/>
          </a:xfrm>
          <a:custGeom>
            <a:avLst/>
            <a:gdLst/>
            <a:ahLst/>
            <a:cxnLst/>
            <a:rect l="l" t="t" r="r" b="b"/>
            <a:pathLst>
              <a:path w="4115421" h="2054605">
                <a:moveTo>
                  <a:pt x="0" y="0"/>
                </a:moveTo>
                <a:lnTo>
                  <a:pt x="4115421" y="0"/>
                </a:lnTo>
                <a:lnTo>
                  <a:pt x="4115421" y="2054605"/>
                </a:lnTo>
                <a:lnTo>
                  <a:pt x="0" y="20546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11" r="-4711"/>
            </a:stretch>
          </a:blipFill>
        </p:spPr>
      </p:sp>
      <p:sp>
        <p:nvSpPr>
          <p:cNvPr id="3" name="AutoShape 3"/>
          <p:cNvSpPr/>
          <p:nvPr/>
        </p:nvSpPr>
        <p:spPr>
          <a:xfrm>
            <a:off x="7985449" y="4123186"/>
            <a:ext cx="2057711" cy="2054605"/>
          </a:xfrm>
          <a:prstGeom prst="rect">
            <a:avLst/>
          </a:prstGeom>
          <a:solidFill>
            <a:srgbClr val="AE005F"/>
          </a:solidFill>
        </p:spPr>
      </p:sp>
      <p:sp>
        <p:nvSpPr>
          <p:cNvPr id="4" name="AutoShape 4"/>
          <p:cNvSpPr/>
          <p:nvPr/>
        </p:nvSpPr>
        <p:spPr>
          <a:xfrm>
            <a:off x="5927738" y="6177791"/>
            <a:ext cx="2057711" cy="2054605"/>
          </a:xfrm>
          <a:prstGeom prst="rect">
            <a:avLst/>
          </a:prstGeom>
          <a:solidFill>
            <a:srgbClr val="EA690B"/>
          </a:solidFill>
        </p:spPr>
      </p:sp>
      <p:sp>
        <p:nvSpPr>
          <p:cNvPr id="5" name="Freeform 5"/>
          <p:cNvSpPr/>
          <p:nvPr/>
        </p:nvSpPr>
        <p:spPr>
          <a:xfrm>
            <a:off x="7985449" y="8070650"/>
            <a:ext cx="4115421" cy="2216350"/>
          </a:xfrm>
          <a:custGeom>
            <a:avLst/>
            <a:gdLst/>
            <a:ahLst/>
            <a:cxnLst/>
            <a:rect l="l" t="t" r="r" b="b"/>
            <a:pathLst>
              <a:path w="4115421" h="2216350">
                <a:moveTo>
                  <a:pt x="0" y="0"/>
                </a:moveTo>
                <a:lnTo>
                  <a:pt x="4115421" y="0"/>
                </a:lnTo>
                <a:lnTo>
                  <a:pt x="4115421" y="2216350"/>
                </a:lnTo>
                <a:lnTo>
                  <a:pt x="0" y="22163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469" t="-909" b="-7236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85449" y="6170802"/>
            <a:ext cx="2057711" cy="2054605"/>
          </a:xfrm>
          <a:custGeom>
            <a:avLst/>
            <a:gdLst/>
            <a:ahLst/>
            <a:cxnLst/>
            <a:rect l="l" t="t" r="r" b="b"/>
            <a:pathLst>
              <a:path w="2057711" h="2054605">
                <a:moveTo>
                  <a:pt x="0" y="0"/>
                </a:moveTo>
                <a:lnTo>
                  <a:pt x="2057711" y="0"/>
                </a:lnTo>
                <a:lnTo>
                  <a:pt x="2057711" y="2054605"/>
                </a:lnTo>
                <a:lnTo>
                  <a:pt x="0" y="20546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5308" b="-2822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57649" y="0"/>
            <a:ext cx="4130506" cy="4125982"/>
          </a:xfrm>
          <a:custGeom>
            <a:avLst/>
            <a:gdLst/>
            <a:ahLst/>
            <a:cxnLst/>
            <a:rect l="l" t="t" r="r" b="b"/>
            <a:pathLst>
              <a:path w="4130506" h="4125982">
                <a:moveTo>
                  <a:pt x="0" y="0"/>
                </a:moveTo>
                <a:lnTo>
                  <a:pt x="4130506" y="0"/>
                </a:lnTo>
                <a:lnTo>
                  <a:pt x="4130506" y="4125982"/>
                </a:lnTo>
                <a:lnTo>
                  <a:pt x="0" y="41259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40" t="-32986" r="-1705" b="-455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043160" y="4125982"/>
            <a:ext cx="4114489" cy="4099425"/>
          </a:xfrm>
          <a:custGeom>
            <a:avLst/>
            <a:gdLst/>
            <a:ahLst/>
            <a:cxnLst/>
            <a:rect l="l" t="t" r="r" b="b"/>
            <a:pathLst>
              <a:path w="4114489" h="4099425">
                <a:moveTo>
                  <a:pt x="0" y="0"/>
                </a:moveTo>
                <a:lnTo>
                  <a:pt x="4114489" y="0"/>
                </a:lnTo>
                <a:lnTo>
                  <a:pt x="4114489" y="4099425"/>
                </a:lnTo>
                <a:lnTo>
                  <a:pt x="0" y="40994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032" t="-39264" r="-2032"/>
            </a:stretch>
          </a:blipFill>
        </p:spPr>
      </p:sp>
      <p:sp>
        <p:nvSpPr>
          <p:cNvPr id="9" name="AutoShape 9"/>
          <p:cNvSpPr/>
          <p:nvPr/>
        </p:nvSpPr>
        <p:spPr>
          <a:xfrm>
            <a:off x="14158581" y="4123186"/>
            <a:ext cx="4115421" cy="2054605"/>
          </a:xfrm>
          <a:prstGeom prst="rect">
            <a:avLst/>
          </a:prstGeom>
          <a:solidFill>
            <a:srgbClr val="83CFEF"/>
          </a:solidFill>
        </p:spPr>
      </p:sp>
      <p:sp>
        <p:nvSpPr>
          <p:cNvPr id="10" name="AutoShape 10"/>
          <p:cNvSpPr/>
          <p:nvPr/>
        </p:nvSpPr>
        <p:spPr>
          <a:xfrm>
            <a:off x="12100870" y="8232395"/>
            <a:ext cx="2057711" cy="2054605"/>
          </a:xfrm>
          <a:prstGeom prst="rect">
            <a:avLst/>
          </a:prstGeom>
          <a:solidFill>
            <a:srgbClr val="016187"/>
          </a:solidFill>
        </p:spPr>
      </p:sp>
      <p:sp>
        <p:nvSpPr>
          <p:cNvPr id="11" name="Freeform 11"/>
          <p:cNvSpPr/>
          <p:nvPr/>
        </p:nvSpPr>
        <p:spPr>
          <a:xfrm flipH="1">
            <a:off x="10043160" y="2068582"/>
            <a:ext cx="4115421" cy="2057400"/>
          </a:xfrm>
          <a:custGeom>
            <a:avLst/>
            <a:gdLst/>
            <a:ahLst/>
            <a:cxnLst/>
            <a:rect l="l" t="t" r="r" b="b"/>
            <a:pathLst>
              <a:path w="4115421" h="2057400">
                <a:moveTo>
                  <a:pt x="4115421" y="0"/>
                </a:moveTo>
                <a:lnTo>
                  <a:pt x="0" y="0"/>
                </a:lnTo>
                <a:lnTo>
                  <a:pt x="0" y="2057400"/>
                </a:lnTo>
                <a:lnTo>
                  <a:pt x="4115421" y="2057400"/>
                </a:lnTo>
                <a:lnTo>
                  <a:pt x="4115421" y="0"/>
                </a:lnTo>
                <a:close/>
              </a:path>
            </a:pathLst>
          </a:custGeom>
          <a:blipFill>
            <a:blip r:embed="rId8"/>
            <a:stretch>
              <a:fillRect l="-6943" t="-24074" r="-21279" b="-46808"/>
            </a:stretch>
          </a:blipFill>
        </p:spPr>
      </p:sp>
      <p:sp>
        <p:nvSpPr>
          <p:cNvPr id="12" name="AutoShape 12"/>
          <p:cNvSpPr/>
          <p:nvPr/>
        </p:nvSpPr>
        <p:spPr>
          <a:xfrm>
            <a:off x="12100870" y="0"/>
            <a:ext cx="2057711" cy="2068582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13" name="Freeform 13"/>
          <p:cNvSpPr/>
          <p:nvPr/>
        </p:nvSpPr>
        <p:spPr>
          <a:xfrm>
            <a:off x="1028700" y="362345"/>
            <a:ext cx="5245318" cy="1343892"/>
          </a:xfrm>
          <a:custGeom>
            <a:avLst/>
            <a:gdLst/>
            <a:ahLst/>
            <a:cxnLst/>
            <a:rect l="l" t="t" r="r" b="b"/>
            <a:pathLst>
              <a:path w="5245318" h="1343892">
                <a:moveTo>
                  <a:pt x="0" y="0"/>
                </a:moveTo>
                <a:lnTo>
                  <a:pt x="5245318" y="0"/>
                </a:lnTo>
                <a:lnTo>
                  <a:pt x="5245318" y="1343892"/>
                </a:lnTo>
                <a:lnTo>
                  <a:pt x="0" y="13438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916" b="-103727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517207" y="2091310"/>
            <a:ext cx="9171536" cy="6148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425"/>
              </a:lnSpc>
            </a:pPr>
            <a:r>
              <a:rPr lang="en-US" sz="10597">
                <a:solidFill>
                  <a:srgbClr val="000000"/>
                </a:solidFill>
                <a:latin typeface="29LT Adir Light Bold"/>
              </a:rPr>
              <a:t>Outgoing Exchange Students </a:t>
            </a:r>
          </a:p>
          <a:p>
            <a:pPr marL="0" lvl="0" indent="0" algn="l">
              <a:lnSpc>
                <a:spcPts val="16425"/>
              </a:lnSpc>
            </a:pPr>
            <a:r>
              <a:rPr lang="en-US" sz="10597">
                <a:solidFill>
                  <a:srgbClr val="000000"/>
                </a:solidFill>
                <a:latin typeface="29LT Adir Light Bold"/>
              </a:rPr>
              <a:t>2024/25</a:t>
            </a:r>
          </a:p>
        </p:txBody>
      </p:sp>
      <p:sp>
        <p:nvSpPr>
          <p:cNvPr id="15" name="AutoShape 15"/>
          <p:cNvSpPr/>
          <p:nvPr/>
        </p:nvSpPr>
        <p:spPr>
          <a:xfrm>
            <a:off x="16230445" y="4125982"/>
            <a:ext cx="2057711" cy="2044821"/>
          </a:xfrm>
          <a:prstGeom prst="rect">
            <a:avLst/>
          </a:prstGeom>
          <a:solidFill>
            <a:srgbClr val="E1007A"/>
          </a:solidFill>
        </p:spPr>
      </p:sp>
      <p:sp>
        <p:nvSpPr>
          <p:cNvPr id="16" name="Freeform 16"/>
          <p:cNvSpPr/>
          <p:nvPr/>
        </p:nvSpPr>
        <p:spPr>
          <a:xfrm flipH="1">
            <a:off x="14144427" y="6177791"/>
            <a:ext cx="4242442" cy="4114800"/>
          </a:xfrm>
          <a:custGeom>
            <a:avLst/>
            <a:gdLst/>
            <a:ahLst/>
            <a:cxnLst/>
            <a:rect l="l" t="t" r="r" b="b"/>
            <a:pathLst>
              <a:path w="4242442" h="4114800">
                <a:moveTo>
                  <a:pt x="4242443" y="0"/>
                </a:moveTo>
                <a:lnTo>
                  <a:pt x="0" y="0"/>
                </a:lnTo>
                <a:lnTo>
                  <a:pt x="0" y="4114800"/>
                </a:lnTo>
                <a:lnTo>
                  <a:pt x="4242443" y="4114800"/>
                </a:lnTo>
                <a:lnTo>
                  <a:pt x="4242443" y="0"/>
                </a:lnTo>
                <a:close/>
              </a:path>
            </a:pathLst>
          </a:custGeom>
          <a:blipFill>
            <a:blip r:embed="rId10"/>
            <a:stretch>
              <a:fillRect t="-20927" b="-16541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2629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0"/>
            <a:ext cx="8914039" cy="956784"/>
          </a:xfrm>
          <a:custGeom>
            <a:avLst/>
            <a:gdLst/>
            <a:ahLst/>
            <a:cxnLst/>
            <a:rect l="l" t="t" r="r" b="b"/>
            <a:pathLst>
              <a:path w="8914039" h="956784">
                <a:moveTo>
                  <a:pt x="0" y="0"/>
                </a:moveTo>
                <a:lnTo>
                  <a:pt x="8914039" y="0"/>
                </a:lnTo>
                <a:lnTo>
                  <a:pt x="8914039" y="956784"/>
                </a:lnTo>
                <a:lnTo>
                  <a:pt x="0" y="956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5833" b="-41583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6840" y="146223"/>
            <a:ext cx="764457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7" name="Freeform 7"/>
          <p:cNvSpPr/>
          <p:nvPr/>
        </p:nvSpPr>
        <p:spPr>
          <a:xfrm>
            <a:off x="7589335" y="165225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30" y="132180"/>
            <a:ext cx="2452827" cy="706414"/>
          </a:xfrm>
          <a:custGeom>
            <a:avLst/>
            <a:gdLst/>
            <a:ahLst/>
            <a:cxnLst/>
            <a:rect l="l" t="t" r="r" b="b"/>
            <a:pathLst>
              <a:path w="2452827" h="706414">
                <a:moveTo>
                  <a:pt x="0" y="0"/>
                </a:moveTo>
                <a:lnTo>
                  <a:pt x="2452827" y="0"/>
                </a:lnTo>
                <a:lnTo>
                  <a:pt x="2452827" y="706414"/>
                </a:lnTo>
                <a:lnTo>
                  <a:pt x="0" y="7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50" r="-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07870" y="0"/>
            <a:ext cx="8968381" cy="961139"/>
          </a:xfrm>
          <a:custGeom>
            <a:avLst/>
            <a:gdLst/>
            <a:ahLst/>
            <a:cxnLst/>
            <a:rect l="l" t="t" r="r" b="b"/>
            <a:pathLst>
              <a:path w="8968381" h="961139">
                <a:moveTo>
                  <a:pt x="0" y="0"/>
                </a:moveTo>
                <a:lnTo>
                  <a:pt x="8968381" y="0"/>
                </a:lnTo>
                <a:lnTo>
                  <a:pt x="8968381" y="961139"/>
                </a:lnTo>
                <a:lnTo>
                  <a:pt x="0" y="961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6549" b="-41654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28471" y="147297"/>
            <a:ext cx="769948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930251" y="176240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961139"/>
            <a:ext cx="8936070" cy="980574"/>
            <a:chOff x="0" y="0"/>
            <a:chExt cx="3022819" cy="3317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22819" cy="331700"/>
            </a:xfrm>
            <a:custGeom>
              <a:avLst/>
              <a:gdLst/>
              <a:ahLst/>
              <a:cxnLst/>
              <a:rect l="l" t="t" r="r" b="b"/>
              <a:pathLst>
                <a:path w="3022819" h="331700">
                  <a:moveTo>
                    <a:pt x="0" y="0"/>
                  </a:moveTo>
                  <a:lnTo>
                    <a:pt x="3022819" y="0"/>
                  </a:lnTo>
                  <a:lnTo>
                    <a:pt x="3022819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373960" y="961139"/>
            <a:ext cx="8914040" cy="980574"/>
            <a:chOff x="0" y="0"/>
            <a:chExt cx="3015366" cy="331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15367" cy="331700"/>
            </a:xfrm>
            <a:custGeom>
              <a:avLst/>
              <a:gdLst/>
              <a:ahLst/>
              <a:cxnLst/>
              <a:rect l="l" t="t" r="r" b="b"/>
              <a:pathLst>
                <a:path w="3015367" h="331700">
                  <a:moveTo>
                    <a:pt x="0" y="0"/>
                  </a:moveTo>
                  <a:lnTo>
                    <a:pt x="3015367" y="0"/>
                  </a:lnTo>
                  <a:lnTo>
                    <a:pt x="3015367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0" y="5685343"/>
            <a:ext cx="8936070" cy="3096853"/>
            <a:chOff x="0" y="0"/>
            <a:chExt cx="3022819" cy="104757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2819" cy="1047577"/>
            </a:xfrm>
            <a:custGeom>
              <a:avLst/>
              <a:gdLst/>
              <a:ahLst/>
              <a:cxnLst/>
              <a:rect l="l" t="t" r="r" b="b"/>
              <a:pathLst>
                <a:path w="3022819" h="1047577">
                  <a:moveTo>
                    <a:pt x="0" y="0"/>
                  </a:moveTo>
                  <a:lnTo>
                    <a:pt x="3022819" y="0"/>
                  </a:lnTo>
                  <a:lnTo>
                    <a:pt x="3022819" y="1047577"/>
                  </a:lnTo>
                  <a:lnTo>
                    <a:pt x="0" y="104757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6641818" y="6867624"/>
            <a:ext cx="969283" cy="969283"/>
          </a:xfrm>
          <a:custGeom>
            <a:avLst/>
            <a:gdLst/>
            <a:ahLst/>
            <a:cxnLst/>
            <a:rect l="l" t="t" r="r" b="b"/>
            <a:pathLst>
              <a:path w="969283" h="969283">
                <a:moveTo>
                  <a:pt x="0" y="0"/>
                </a:moveTo>
                <a:lnTo>
                  <a:pt x="969283" y="0"/>
                </a:lnTo>
                <a:lnTo>
                  <a:pt x="969283" y="969283"/>
                </a:lnTo>
                <a:lnTo>
                  <a:pt x="0" y="969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645392" y="6863948"/>
            <a:ext cx="969283" cy="969283"/>
          </a:xfrm>
          <a:custGeom>
            <a:avLst/>
            <a:gdLst/>
            <a:ahLst/>
            <a:cxnLst/>
            <a:rect l="l" t="t" r="r" b="b"/>
            <a:pathLst>
              <a:path w="969283" h="969283">
                <a:moveTo>
                  <a:pt x="0" y="0"/>
                </a:moveTo>
                <a:lnTo>
                  <a:pt x="969283" y="0"/>
                </a:lnTo>
                <a:lnTo>
                  <a:pt x="969283" y="969283"/>
                </a:lnTo>
                <a:lnTo>
                  <a:pt x="0" y="969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887">
            <a:off x="7016177" y="5855839"/>
            <a:ext cx="985533" cy="725204"/>
          </a:xfrm>
          <a:custGeom>
            <a:avLst/>
            <a:gdLst/>
            <a:ahLst/>
            <a:cxnLst/>
            <a:rect l="l" t="t" r="r" b="b"/>
            <a:pathLst>
              <a:path w="985533" h="725204">
                <a:moveTo>
                  <a:pt x="0" y="0"/>
                </a:moveTo>
                <a:lnTo>
                  <a:pt x="985533" y="0"/>
                </a:lnTo>
                <a:lnTo>
                  <a:pt x="985533" y="725204"/>
                </a:lnTo>
                <a:lnTo>
                  <a:pt x="0" y="725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00" r="-200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9351930" y="5685343"/>
            <a:ext cx="8936070" cy="3096853"/>
            <a:chOff x="0" y="0"/>
            <a:chExt cx="3022819" cy="104757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22819" cy="1047577"/>
            </a:xfrm>
            <a:custGeom>
              <a:avLst/>
              <a:gdLst/>
              <a:ahLst/>
              <a:cxnLst/>
              <a:rect l="l" t="t" r="r" b="b"/>
              <a:pathLst>
                <a:path w="3022819" h="1047577">
                  <a:moveTo>
                    <a:pt x="0" y="0"/>
                  </a:moveTo>
                  <a:lnTo>
                    <a:pt x="3022819" y="0"/>
                  </a:lnTo>
                  <a:lnTo>
                    <a:pt x="3022819" y="1047577"/>
                  </a:lnTo>
                  <a:lnTo>
                    <a:pt x="0" y="104757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Freeform 23"/>
          <p:cNvSpPr/>
          <p:nvPr/>
        </p:nvSpPr>
        <p:spPr>
          <a:xfrm>
            <a:off x="15993749" y="6867624"/>
            <a:ext cx="969283" cy="969283"/>
          </a:xfrm>
          <a:custGeom>
            <a:avLst/>
            <a:gdLst/>
            <a:ahLst/>
            <a:cxnLst/>
            <a:rect l="l" t="t" r="r" b="b"/>
            <a:pathLst>
              <a:path w="969283" h="969283">
                <a:moveTo>
                  <a:pt x="0" y="0"/>
                </a:moveTo>
                <a:lnTo>
                  <a:pt x="969283" y="0"/>
                </a:lnTo>
                <a:lnTo>
                  <a:pt x="969283" y="969283"/>
                </a:lnTo>
                <a:lnTo>
                  <a:pt x="0" y="9692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6997323" y="6863948"/>
            <a:ext cx="969283" cy="969283"/>
          </a:xfrm>
          <a:custGeom>
            <a:avLst/>
            <a:gdLst/>
            <a:ahLst/>
            <a:cxnLst/>
            <a:rect l="l" t="t" r="r" b="b"/>
            <a:pathLst>
              <a:path w="969283" h="969283">
                <a:moveTo>
                  <a:pt x="0" y="0"/>
                </a:moveTo>
                <a:lnTo>
                  <a:pt x="969283" y="0"/>
                </a:lnTo>
                <a:lnTo>
                  <a:pt x="969283" y="969283"/>
                </a:lnTo>
                <a:lnTo>
                  <a:pt x="0" y="9692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887">
            <a:off x="16368107" y="5855839"/>
            <a:ext cx="985533" cy="725204"/>
          </a:xfrm>
          <a:custGeom>
            <a:avLst/>
            <a:gdLst/>
            <a:ahLst/>
            <a:cxnLst/>
            <a:rect l="l" t="t" r="r" b="b"/>
            <a:pathLst>
              <a:path w="985533" h="725204">
                <a:moveTo>
                  <a:pt x="0" y="0"/>
                </a:moveTo>
                <a:lnTo>
                  <a:pt x="985534" y="0"/>
                </a:lnTo>
                <a:lnTo>
                  <a:pt x="985534" y="725204"/>
                </a:lnTo>
                <a:lnTo>
                  <a:pt x="0" y="7252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00" r="-200"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6862208" y="3060093"/>
            <a:ext cx="1842939" cy="1598331"/>
          </a:xfrm>
          <a:custGeom>
            <a:avLst/>
            <a:gdLst/>
            <a:ahLst/>
            <a:cxnLst/>
            <a:rect l="l" t="t" r="r" b="b"/>
            <a:pathLst>
              <a:path w="1842939" h="1598331">
                <a:moveTo>
                  <a:pt x="0" y="0"/>
                </a:moveTo>
                <a:lnTo>
                  <a:pt x="1842940" y="0"/>
                </a:lnTo>
                <a:lnTo>
                  <a:pt x="1842940" y="1598331"/>
                </a:lnTo>
                <a:lnTo>
                  <a:pt x="0" y="1598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91138" y="1169274"/>
            <a:ext cx="7644575" cy="48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EUROPE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008692" y="1169274"/>
            <a:ext cx="7644575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OVERSEAS + SWITZERLAND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99206" y="5723470"/>
            <a:ext cx="4588229" cy="47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2"/>
              </a:lnSpc>
            </a:pPr>
            <a:r>
              <a:rPr lang="en-US" sz="2730" spc="327">
                <a:solidFill>
                  <a:srgbClr val="34313A"/>
                </a:solidFill>
                <a:latin typeface="League Gothic Bold"/>
              </a:rPr>
              <a:t>8) PRACTICAL INFORMATION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9823" y="7987815"/>
            <a:ext cx="8793219" cy="95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2"/>
              </a:lnSpc>
            </a:pPr>
            <a:r>
              <a:rPr lang="en-US" sz="2730" spc="163" dirty="0">
                <a:solidFill>
                  <a:srgbClr val="34313A"/>
                </a:solidFill>
                <a:latin typeface="League Gothic Bold"/>
              </a:rPr>
              <a:t>For useful tips and more information check the students' reports in InSIS.</a:t>
            </a:r>
          </a:p>
          <a:p>
            <a:pPr algn="ctr">
              <a:lnSpc>
                <a:spcPts val="3822"/>
              </a:lnSpc>
            </a:pPr>
            <a:endParaRPr lang="en-US" sz="2730" spc="163" dirty="0">
              <a:solidFill>
                <a:srgbClr val="34313A"/>
              </a:solidFill>
              <a:latin typeface="League Gothic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91854" y="6382148"/>
            <a:ext cx="6782604" cy="1757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503" spc="25" dirty="0">
                <a:solidFill>
                  <a:srgbClr val="34313A"/>
                </a:solidFill>
                <a:latin typeface="Advent Pro Medium"/>
                <a:ea typeface="Advent Pro Medium"/>
              </a:rPr>
              <a:t>  - Visa and insurance are student´s responsibility.</a:t>
            </a:r>
          </a:p>
          <a:p>
            <a:pPr>
              <a:lnSpc>
                <a:spcPts val="3504"/>
              </a:lnSpc>
            </a:pPr>
            <a:r>
              <a:rPr lang="en-US" sz="2503" spc="25" dirty="0">
                <a:solidFill>
                  <a:srgbClr val="34313A"/>
                </a:solidFill>
                <a:latin typeface="Advent Pro Medium"/>
              </a:rPr>
              <a:t> - Student makes her/his</a:t>
            </a:r>
            <a:r>
              <a:rPr lang="cs-CZ" sz="2503" spc="25" dirty="0">
                <a:solidFill>
                  <a:srgbClr val="34313A"/>
                </a:solidFill>
                <a:latin typeface="Advent Pro Medium"/>
              </a:rPr>
              <a:t> </a:t>
            </a:r>
            <a:r>
              <a:rPr lang="en-US" sz="2503" spc="25" dirty="0">
                <a:solidFill>
                  <a:srgbClr val="34313A"/>
                </a:solidFill>
                <a:latin typeface="Advent Pro Medium"/>
              </a:rPr>
              <a:t>accommodation</a:t>
            </a:r>
            <a:r>
              <a:rPr lang="cs-CZ" sz="2503" spc="25" dirty="0">
                <a:solidFill>
                  <a:srgbClr val="34313A"/>
                </a:solidFill>
                <a:latin typeface="Advent Pro Medium"/>
              </a:rPr>
              <a:t> </a:t>
            </a:r>
            <a:r>
              <a:rPr lang="en-US" sz="2503" spc="25" dirty="0">
                <a:solidFill>
                  <a:srgbClr val="34313A"/>
                </a:solidFill>
                <a:latin typeface="Advent Pro Medium"/>
              </a:rPr>
              <a:t>arrangements on her/his own.</a:t>
            </a:r>
          </a:p>
          <a:p>
            <a:pPr>
              <a:lnSpc>
                <a:spcPts val="3504"/>
              </a:lnSpc>
            </a:pPr>
            <a:endParaRPr lang="en-US" sz="2503" spc="25" dirty="0">
              <a:solidFill>
                <a:srgbClr val="34313A"/>
              </a:solidFill>
              <a:latin typeface="Advent Pro Medium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751136" y="5723470"/>
            <a:ext cx="4588229" cy="47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2"/>
              </a:lnSpc>
            </a:pPr>
            <a:r>
              <a:rPr lang="en-US" sz="2730" spc="327">
                <a:solidFill>
                  <a:srgbClr val="34313A"/>
                </a:solidFill>
                <a:latin typeface="League Gothic Bold"/>
              </a:rPr>
              <a:t>8) PRACTICAL INFORMATION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471753" y="7987815"/>
            <a:ext cx="8793219" cy="95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2"/>
              </a:lnSpc>
            </a:pPr>
            <a:r>
              <a:rPr lang="en-US" sz="2730" spc="163" dirty="0">
                <a:solidFill>
                  <a:srgbClr val="34313A"/>
                </a:solidFill>
                <a:latin typeface="League Gothic Bold"/>
              </a:rPr>
              <a:t>For useful tips and more information check the students' reports in InSIS.</a:t>
            </a:r>
          </a:p>
          <a:p>
            <a:pPr algn="ctr">
              <a:lnSpc>
                <a:spcPts val="3822"/>
              </a:lnSpc>
            </a:pPr>
            <a:endParaRPr lang="en-US" sz="2730" spc="163" dirty="0">
              <a:solidFill>
                <a:srgbClr val="34313A"/>
              </a:solidFill>
              <a:latin typeface="League Gothic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743784" y="6382148"/>
            <a:ext cx="6366744" cy="1308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503" spc="25" dirty="0">
                <a:solidFill>
                  <a:srgbClr val="34313A"/>
                </a:solidFill>
                <a:latin typeface="Advent Pro Medium"/>
                <a:ea typeface="Advent Pro Medium"/>
              </a:rPr>
              <a:t> - Visa and insurance are student´s responsibility.</a:t>
            </a:r>
          </a:p>
          <a:p>
            <a:pPr>
              <a:lnSpc>
                <a:spcPts val="3504"/>
              </a:lnSpc>
            </a:pPr>
            <a:r>
              <a:rPr lang="en-US" sz="2503" spc="25" dirty="0">
                <a:solidFill>
                  <a:srgbClr val="34313A"/>
                </a:solidFill>
                <a:latin typeface="Advent Pro Medium"/>
              </a:rPr>
              <a:t> - Student makes her/his</a:t>
            </a:r>
            <a:r>
              <a:rPr lang="cs-CZ" sz="2503" spc="25" dirty="0">
                <a:solidFill>
                  <a:srgbClr val="34313A"/>
                </a:solidFill>
                <a:latin typeface="Advent Pro Medium"/>
              </a:rPr>
              <a:t> </a:t>
            </a:r>
            <a:r>
              <a:rPr lang="en-US" sz="2503" spc="25" dirty="0">
                <a:solidFill>
                  <a:srgbClr val="34313A"/>
                </a:solidFill>
                <a:latin typeface="Advent Pro Medium"/>
              </a:rPr>
              <a:t>accommodation</a:t>
            </a:r>
            <a:r>
              <a:rPr lang="cs-CZ" sz="2503" spc="25" dirty="0">
                <a:solidFill>
                  <a:srgbClr val="34313A"/>
                </a:solidFill>
                <a:latin typeface="Advent Pro Medium"/>
              </a:rPr>
              <a:t> </a:t>
            </a:r>
            <a:r>
              <a:rPr lang="en-US" sz="2503" spc="25" dirty="0">
                <a:solidFill>
                  <a:srgbClr val="34313A"/>
                </a:solidFill>
                <a:latin typeface="Advent Pro Medium"/>
              </a:rPr>
              <a:t>arrangements on her/his own.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99206" y="2416645"/>
            <a:ext cx="4588229" cy="47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2"/>
              </a:lnSpc>
            </a:pPr>
            <a:r>
              <a:rPr lang="en-US" sz="2730" spc="327">
                <a:solidFill>
                  <a:srgbClr val="34313A"/>
                </a:solidFill>
                <a:latin typeface="League Gothic Bold"/>
              </a:rPr>
              <a:t>EXTRA FUNDING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95464" y="3224795"/>
            <a:ext cx="6366744" cy="1758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503" spc="25">
                <a:solidFill>
                  <a:srgbClr val="34313A"/>
                </a:solidFill>
                <a:latin typeface="Advent Pro Medium"/>
              </a:rPr>
              <a:t>- </a:t>
            </a:r>
            <a:r>
              <a:rPr lang="en-US" sz="2503" spc="25">
                <a:solidFill>
                  <a:srgbClr val="34313A"/>
                </a:solidFill>
                <a:latin typeface="Advent Pro Medium"/>
                <a:hlinkClick r:id="rId15" tooltip="https://ozs.vse.cz/english/special-grants-and-other-funding-options/special-grant-for-disabled-students-or-students-with-special-needs/"/>
              </a:rPr>
              <a:t>Additional funding for students with physical, mental or health-related conditions</a:t>
            </a:r>
          </a:p>
          <a:p>
            <a:pPr>
              <a:lnSpc>
                <a:spcPts val="3504"/>
              </a:lnSpc>
            </a:pPr>
            <a:r>
              <a:rPr lang="en-US" sz="2503" spc="25">
                <a:solidFill>
                  <a:srgbClr val="34313A"/>
                </a:solidFill>
                <a:latin typeface="Advent Pro Medium"/>
              </a:rPr>
              <a:t>- </a:t>
            </a:r>
            <a:r>
              <a:rPr lang="en-US" sz="2503" spc="25">
                <a:solidFill>
                  <a:srgbClr val="34313A"/>
                </a:solidFill>
                <a:latin typeface="Advent Pro Medium"/>
                <a:hlinkClick r:id="rId16" tooltip="https://ozs.vse.cz/english/special-grants-and-other-funding-options/special-grant-for-students-form-disadvantaged-socio-economic-backgrounds/"/>
              </a:rPr>
              <a:t>Special grant for students from disadvantaged socio-economic backgrounds</a:t>
            </a:r>
          </a:p>
        </p:txBody>
      </p:sp>
      <p:sp>
        <p:nvSpPr>
          <p:cNvPr id="37" name="Freeform 37"/>
          <p:cNvSpPr/>
          <p:nvPr/>
        </p:nvSpPr>
        <p:spPr>
          <a:xfrm>
            <a:off x="16060355" y="3060093"/>
            <a:ext cx="1842939" cy="1598331"/>
          </a:xfrm>
          <a:custGeom>
            <a:avLst/>
            <a:gdLst/>
            <a:ahLst/>
            <a:cxnLst/>
            <a:rect l="l" t="t" r="r" b="b"/>
            <a:pathLst>
              <a:path w="1842939" h="1598331">
                <a:moveTo>
                  <a:pt x="0" y="0"/>
                </a:moveTo>
                <a:lnTo>
                  <a:pt x="1842940" y="0"/>
                </a:lnTo>
                <a:lnTo>
                  <a:pt x="1842940" y="1598331"/>
                </a:lnTo>
                <a:lnTo>
                  <a:pt x="0" y="1598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9597353" y="2416645"/>
            <a:ext cx="4588229" cy="473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2"/>
              </a:lnSpc>
            </a:pPr>
            <a:r>
              <a:rPr lang="en-US" sz="2730" spc="327">
                <a:solidFill>
                  <a:srgbClr val="34313A"/>
                </a:solidFill>
                <a:latin typeface="League Gothic Bold"/>
              </a:rPr>
              <a:t>EXTRA FUNDING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693611" y="3887983"/>
            <a:ext cx="6366744" cy="431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4"/>
              </a:lnSpc>
            </a:pPr>
            <a:r>
              <a:rPr lang="en-US" sz="2503" spc="25" dirty="0">
                <a:solidFill>
                  <a:srgbClr val="34313A"/>
                </a:solidFill>
                <a:latin typeface="Advent Pro Medium"/>
              </a:rPr>
              <a:t>- </a:t>
            </a:r>
            <a:r>
              <a:rPr lang="en-US" sz="2503" u="sng" spc="25" dirty="0">
                <a:solidFill>
                  <a:srgbClr val="34313A"/>
                </a:solidFill>
                <a:latin typeface="Advent Pro Medium"/>
                <a:hlinkClick r:id="rId17" tooltip="https://ozs.vse.cz/english/special-grants-and-other-funding-options/other-study-abroad-funding-options/"/>
              </a:rPr>
              <a:t>Other study abroad funding options</a:t>
            </a:r>
            <a:r>
              <a:rPr lang="en-US" sz="2503" spc="25" dirty="0">
                <a:solidFill>
                  <a:srgbClr val="34313A"/>
                </a:solidFill>
                <a:latin typeface="Advent Pro Medium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66305" y="0"/>
            <a:ext cx="8621695" cy="10287000"/>
          </a:xfrm>
          <a:custGeom>
            <a:avLst/>
            <a:gdLst/>
            <a:ahLst/>
            <a:cxnLst/>
            <a:rect l="l" t="t" r="r" b="b"/>
            <a:pathLst>
              <a:path w="8621695" h="10287000">
                <a:moveTo>
                  <a:pt x="0" y="0"/>
                </a:moveTo>
                <a:lnTo>
                  <a:pt x="8621695" y="0"/>
                </a:lnTo>
                <a:lnTo>
                  <a:pt x="86216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012" r="-1028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4449" y="4238921"/>
            <a:ext cx="8936181" cy="189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694"/>
              </a:lnSpc>
            </a:pPr>
            <a:r>
              <a:rPr lang="en-US" sz="13004">
                <a:solidFill>
                  <a:srgbClr val="000000"/>
                </a:solidFill>
                <a:latin typeface="29LT Adir Light Bold"/>
              </a:rPr>
              <a:t>During mobility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2629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0"/>
            <a:ext cx="8914039" cy="956784"/>
          </a:xfrm>
          <a:custGeom>
            <a:avLst/>
            <a:gdLst/>
            <a:ahLst/>
            <a:cxnLst/>
            <a:rect l="l" t="t" r="r" b="b"/>
            <a:pathLst>
              <a:path w="8914039" h="956784">
                <a:moveTo>
                  <a:pt x="0" y="0"/>
                </a:moveTo>
                <a:lnTo>
                  <a:pt x="8914039" y="0"/>
                </a:lnTo>
                <a:lnTo>
                  <a:pt x="8914039" y="956784"/>
                </a:lnTo>
                <a:lnTo>
                  <a:pt x="0" y="956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5833" b="-41583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6840" y="146223"/>
            <a:ext cx="764457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7" name="Freeform 7"/>
          <p:cNvSpPr/>
          <p:nvPr/>
        </p:nvSpPr>
        <p:spPr>
          <a:xfrm>
            <a:off x="7589335" y="165225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30" y="132180"/>
            <a:ext cx="2452827" cy="706414"/>
          </a:xfrm>
          <a:custGeom>
            <a:avLst/>
            <a:gdLst/>
            <a:ahLst/>
            <a:cxnLst/>
            <a:rect l="l" t="t" r="r" b="b"/>
            <a:pathLst>
              <a:path w="2452827" h="706414">
                <a:moveTo>
                  <a:pt x="0" y="0"/>
                </a:moveTo>
                <a:lnTo>
                  <a:pt x="2452827" y="0"/>
                </a:lnTo>
                <a:lnTo>
                  <a:pt x="2452827" y="706414"/>
                </a:lnTo>
                <a:lnTo>
                  <a:pt x="0" y="7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50" r="-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07870" y="0"/>
            <a:ext cx="8968381" cy="961139"/>
          </a:xfrm>
          <a:custGeom>
            <a:avLst/>
            <a:gdLst/>
            <a:ahLst/>
            <a:cxnLst/>
            <a:rect l="l" t="t" r="r" b="b"/>
            <a:pathLst>
              <a:path w="8968381" h="961139">
                <a:moveTo>
                  <a:pt x="0" y="0"/>
                </a:moveTo>
                <a:lnTo>
                  <a:pt x="8968381" y="0"/>
                </a:lnTo>
                <a:lnTo>
                  <a:pt x="8968381" y="961139"/>
                </a:lnTo>
                <a:lnTo>
                  <a:pt x="0" y="961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6549" b="-41654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28471" y="147297"/>
            <a:ext cx="769948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930251" y="176240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961139"/>
            <a:ext cx="8936070" cy="980574"/>
            <a:chOff x="0" y="0"/>
            <a:chExt cx="3022819" cy="3317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22819" cy="331700"/>
            </a:xfrm>
            <a:custGeom>
              <a:avLst/>
              <a:gdLst/>
              <a:ahLst/>
              <a:cxnLst/>
              <a:rect l="l" t="t" r="r" b="b"/>
              <a:pathLst>
                <a:path w="3022819" h="331700">
                  <a:moveTo>
                    <a:pt x="0" y="0"/>
                  </a:moveTo>
                  <a:lnTo>
                    <a:pt x="3022819" y="0"/>
                  </a:lnTo>
                  <a:lnTo>
                    <a:pt x="3022819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373960" y="961139"/>
            <a:ext cx="8914040" cy="980574"/>
            <a:chOff x="0" y="0"/>
            <a:chExt cx="3015366" cy="331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15367" cy="331700"/>
            </a:xfrm>
            <a:custGeom>
              <a:avLst/>
              <a:gdLst/>
              <a:ahLst/>
              <a:cxnLst/>
              <a:rect l="l" t="t" r="r" b="b"/>
              <a:pathLst>
                <a:path w="3015367" h="331700">
                  <a:moveTo>
                    <a:pt x="0" y="0"/>
                  </a:moveTo>
                  <a:lnTo>
                    <a:pt x="3015367" y="0"/>
                  </a:lnTo>
                  <a:lnTo>
                    <a:pt x="3015367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91138" y="1169274"/>
            <a:ext cx="7644575" cy="48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EUROPE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08692" y="1169274"/>
            <a:ext cx="7644575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OVERSEAS + SWITZERLAND</a:t>
            </a:r>
          </a:p>
        </p:txBody>
      </p:sp>
      <p:sp>
        <p:nvSpPr>
          <p:cNvPr id="18" name="Freeform 18"/>
          <p:cNvSpPr/>
          <p:nvPr/>
        </p:nvSpPr>
        <p:spPr>
          <a:xfrm>
            <a:off x="-72102" y="5996240"/>
            <a:ext cx="9008171" cy="2983093"/>
          </a:xfrm>
          <a:custGeom>
            <a:avLst/>
            <a:gdLst/>
            <a:ahLst/>
            <a:cxnLst/>
            <a:rect l="l" t="t" r="r" b="b"/>
            <a:pathLst>
              <a:path w="9008171" h="2983093">
                <a:moveTo>
                  <a:pt x="0" y="0"/>
                </a:moveTo>
                <a:lnTo>
                  <a:pt x="9008172" y="0"/>
                </a:lnTo>
                <a:lnTo>
                  <a:pt x="9008172" y="2983093"/>
                </a:lnTo>
                <a:lnTo>
                  <a:pt x="0" y="29830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00987" b="-100987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89184" y="6313201"/>
            <a:ext cx="5657439" cy="47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4"/>
              </a:lnSpc>
            </a:pPr>
            <a:r>
              <a:rPr lang="en-US" sz="2767" spc="332">
                <a:solidFill>
                  <a:srgbClr val="34313A"/>
                </a:solidFill>
                <a:latin typeface="League Gothic Bold"/>
              </a:rPr>
              <a:t>2) ONLINE LEARNING AGREEMENT (OLA)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9184" y="6810848"/>
            <a:ext cx="6548777" cy="178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 In case of course changes, student fills in the 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  OLA During Mobility.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 Student uploads the duly signed OLA During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  Mobility into the InSIS checklist.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430447" y="2436715"/>
            <a:ext cx="6437497" cy="47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4"/>
              </a:lnSpc>
            </a:pPr>
            <a:r>
              <a:rPr lang="en-US" sz="2767" spc="415">
                <a:solidFill>
                  <a:srgbClr val="34313A"/>
                </a:solidFill>
                <a:latin typeface="League Gothic Bold"/>
              </a:rPr>
              <a:t>1) REPRESENTATION AT PARTNER UNIVERSITY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465952" y="3125529"/>
            <a:ext cx="6470118" cy="222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 Student represents VSE at study abroad 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  events organized by partner uni.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 Promotional materials can be requested 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  from the International Office (OZS).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 social media</a:t>
            </a:r>
          </a:p>
        </p:txBody>
      </p:sp>
      <p:sp>
        <p:nvSpPr>
          <p:cNvPr id="23" name="Freeform 23"/>
          <p:cNvSpPr/>
          <p:nvPr/>
        </p:nvSpPr>
        <p:spPr>
          <a:xfrm>
            <a:off x="-3939" y="2786836"/>
            <a:ext cx="2247976" cy="2247976"/>
          </a:xfrm>
          <a:custGeom>
            <a:avLst/>
            <a:gdLst/>
            <a:ahLst/>
            <a:cxnLst/>
            <a:rect l="l" t="t" r="r" b="b"/>
            <a:pathLst>
              <a:path w="2247976" h="2247976">
                <a:moveTo>
                  <a:pt x="0" y="0"/>
                </a:moveTo>
                <a:lnTo>
                  <a:pt x="2247976" y="0"/>
                </a:lnTo>
                <a:lnTo>
                  <a:pt x="2247976" y="2247977"/>
                </a:lnTo>
                <a:lnTo>
                  <a:pt x="0" y="22479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20049" y="2369408"/>
            <a:ext cx="625681" cy="625681"/>
          </a:xfrm>
          <a:custGeom>
            <a:avLst/>
            <a:gdLst/>
            <a:ahLst/>
            <a:cxnLst/>
            <a:rect l="l" t="t" r="r" b="b"/>
            <a:pathLst>
              <a:path w="625681" h="625681">
                <a:moveTo>
                  <a:pt x="0" y="0"/>
                </a:moveTo>
                <a:lnTo>
                  <a:pt x="625681" y="0"/>
                </a:lnTo>
                <a:lnTo>
                  <a:pt x="625681" y="625681"/>
                </a:lnTo>
                <a:lnTo>
                  <a:pt x="0" y="625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577233" y="3395603"/>
            <a:ext cx="706002" cy="706002"/>
          </a:xfrm>
          <a:custGeom>
            <a:avLst/>
            <a:gdLst/>
            <a:ahLst/>
            <a:cxnLst/>
            <a:rect l="l" t="t" r="r" b="b"/>
            <a:pathLst>
              <a:path w="706002" h="706002">
                <a:moveTo>
                  <a:pt x="0" y="0"/>
                </a:moveTo>
                <a:lnTo>
                  <a:pt x="706002" y="0"/>
                </a:lnTo>
                <a:lnTo>
                  <a:pt x="706002" y="706002"/>
                </a:lnTo>
                <a:lnTo>
                  <a:pt x="0" y="7060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18091" y="3395603"/>
            <a:ext cx="706002" cy="706002"/>
          </a:xfrm>
          <a:custGeom>
            <a:avLst/>
            <a:gdLst/>
            <a:ahLst/>
            <a:cxnLst/>
            <a:rect l="l" t="t" r="r" b="b"/>
            <a:pathLst>
              <a:path w="706002" h="706002">
                <a:moveTo>
                  <a:pt x="0" y="0"/>
                </a:moveTo>
                <a:lnTo>
                  <a:pt x="706002" y="0"/>
                </a:lnTo>
                <a:lnTo>
                  <a:pt x="706002" y="706002"/>
                </a:lnTo>
                <a:lnTo>
                  <a:pt x="0" y="7060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6728648" y="6692851"/>
            <a:ext cx="1821752" cy="1810575"/>
          </a:xfrm>
          <a:custGeom>
            <a:avLst/>
            <a:gdLst/>
            <a:ahLst/>
            <a:cxnLst/>
            <a:rect l="l" t="t" r="r" b="b"/>
            <a:pathLst>
              <a:path w="1821752" h="1810575">
                <a:moveTo>
                  <a:pt x="0" y="0"/>
                </a:moveTo>
                <a:lnTo>
                  <a:pt x="1821752" y="0"/>
                </a:lnTo>
                <a:lnTo>
                  <a:pt x="1821752" y="1810576"/>
                </a:lnTo>
                <a:lnTo>
                  <a:pt x="0" y="18105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3" r="-103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373960" y="5996240"/>
            <a:ext cx="9044648" cy="2995172"/>
          </a:xfrm>
          <a:custGeom>
            <a:avLst/>
            <a:gdLst/>
            <a:ahLst/>
            <a:cxnLst/>
            <a:rect l="l" t="t" r="r" b="b"/>
            <a:pathLst>
              <a:path w="9044648" h="2995172">
                <a:moveTo>
                  <a:pt x="0" y="0"/>
                </a:moveTo>
                <a:lnTo>
                  <a:pt x="9044648" y="0"/>
                </a:lnTo>
                <a:lnTo>
                  <a:pt x="9044648" y="2995172"/>
                </a:lnTo>
                <a:lnTo>
                  <a:pt x="0" y="29951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00987" b="-10098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265705" y="2853895"/>
            <a:ext cx="2247976" cy="2247976"/>
          </a:xfrm>
          <a:custGeom>
            <a:avLst/>
            <a:gdLst/>
            <a:ahLst/>
            <a:cxnLst/>
            <a:rect l="l" t="t" r="r" b="b"/>
            <a:pathLst>
              <a:path w="2247976" h="2247976">
                <a:moveTo>
                  <a:pt x="0" y="0"/>
                </a:moveTo>
                <a:lnTo>
                  <a:pt x="2247976" y="0"/>
                </a:lnTo>
                <a:lnTo>
                  <a:pt x="2247976" y="2247976"/>
                </a:lnTo>
                <a:lnTo>
                  <a:pt x="0" y="22479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389693" y="2436466"/>
            <a:ext cx="625681" cy="625681"/>
          </a:xfrm>
          <a:custGeom>
            <a:avLst/>
            <a:gdLst/>
            <a:ahLst/>
            <a:cxnLst/>
            <a:rect l="l" t="t" r="r" b="b"/>
            <a:pathLst>
              <a:path w="625681" h="625681">
                <a:moveTo>
                  <a:pt x="0" y="0"/>
                </a:moveTo>
                <a:lnTo>
                  <a:pt x="625681" y="0"/>
                </a:lnTo>
                <a:lnTo>
                  <a:pt x="625681" y="625681"/>
                </a:lnTo>
                <a:lnTo>
                  <a:pt x="0" y="625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846877" y="3462661"/>
            <a:ext cx="706002" cy="706002"/>
          </a:xfrm>
          <a:custGeom>
            <a:avLst/>
            <a:gdLst/>
            <a:ahLst/>
            <a:cxnLst/>
            <a:rect l="l" t="t" r="r" b="b"/>
            <a:pathLst>
              <a:path w="706002" h="706002">
                <a:moveTo>
                  <a:pt x="0" y="0"/>
                </a:moveTo>
                <a:lnTo>
                  <a:pt x="706002" y="0"/>
                </a:lnTo>
                <a:lnTo>
                  <a:pt x="706002" y="706002"/>
                </a:lnTo>
                <a:lnTo>
                  <a:pt x="0" y="7060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487735" y="3462661"/>
            <a:ext cx="706002" cy="706002"/>
          </a:xfrm>
          <a:custGeom>
            <a:avLst/>
            <a:gdLst/>
            <a:ahLst/>
            <a:cxnLst/>
            <a:rect l="l" t="t" r="r" b="b"/>
            <a:pathLst>
              <a:path w="706002" h="706002">
                <a:moveTo>
                  <a:pt x="0" y="0"/>
                </a:moveTo>
                <a:lnTo>
                  <a:pt x="706002" y="0"/>
                </a:lnTo>
                <a:lnTo>
                  <a:pt x="706002" y="706002"/>
                </a:lnTo>
                <a:lnTo>
                  <a:pt x="0" y="7060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6126364" y="6475219"/>
            <a:ext cx="1821752" cy="1810575"/>
          </a:xfrm>
          <a:custGeom>
            <a:avLst/>
            <a:gdLst/>
            <a:ahLst/>
            <a:cxnLst/>
            <a:rect l="l" t="t" r="r" b="b"/>
            <a:pathLst>
              <a:path w="1821752" h="1810575">
                <a:moveTo>
                  <a:pt x="0" y="0"/>
                </a:moveTo>
                <a:lnTo>
                  <a:pt x="1821751" y="0"/>
                </a:lnTo>
                <a:lnTo>
                  <a:pt x="1821751" y="1810576"/>
                </a:lnTo>
                <a:lnTo>
                  <a:pt x="0" y="18105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03" r="-103"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1700091" y="2436715"/>
            <a:ext cx="6358571" cy="47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4"/>
              </a:lnSpc>
            </a:pPr>
            <a:r>
              <a:rPr lang="en-US" sz="2767" spc="415">
                <a:solidFill>
                  <a:srgbClr val="34313A"/>
                </a:solidFill>
                <a:latin typeface="League Gothic Bold"/>
              </a:rPr>
              <a:t>1) REPRESENTATION AT PARTNER UNIVERSITY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686899" y="6207333"/>
            <a:ext cx="5657439" cy="478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4"/>
              </a:lnSpc>
            </a:pPr>
            <a:r>
              <a:rPr lang="en-US" sz="2767" spc="332">
                <a:solidFill>
                  <a:srgbClr val="34313A"/>
                </a:solidFill>
                <a:latin typeface="League Gothic Bold"/>
              </a:rPr>
              <a:t>2) LEARNING AGREEMENT (LA)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686899" y="6760861"/>
            <a:ext cx="6370543" cy="178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 In case of course changes, student fills in the 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  LA During Mobility.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 Student uploads the duly signed LA During 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  Mobility into the InSIS checklist.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817882" y="3175347"/>
            <a:ext cx="6470118" cy="222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 Student represents VSE at study abroad 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  events organized by partner uni.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 Promotional materials can be requested 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  from the International Office (OZS).</a:t>
            </a:r>
          </a:p>
          <a:p>
            <a:pPr>
              <a:lnSpc>
                <a:spcPts val="3551"/>
              </a:lnSpc>
            </a:pPr>
            <a:r>
              <a:rPr lang="en-US" sz="2536" spc="25">
                <a:solidFill>
                  <a:srgbClr val="34313A"/>
                </a:solidFill>
                <a:latin typeface="Advent Pro Medium"/>
              </a:rPr>
              <a:t>- social media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11144250" cy="10287000"/>
          </a:xfrm>
          <a:custGeom>
            <a:avLst/>
            <a:gdLst/>
            <a:ahLst/>
            <a:cxnLst/>
            <a:rect l="l" t="t" r="r" b="b"/>
            <a:pathLst>
              <a:path w="11144250" h="10287000">
                <a:moveTo>
                  <a:pt x="0" y="0"/>
                </a:moveTo>
                <a:lnTo>
                  <a:pt x="11144250" y="0"/>
                </a:lnTo>
                <a:lnTo>
                  <a:pt x="11144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380" r="-1108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47881" y="4238880"/>
            <a:ext cx="8936181" cy="189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694"/>
              </a:lnSpc>
            </a:pPr>
            <a:r>
              <a:rPr lang="en-US" sz="13004">
                <a:solidFill>
                  <a:srgbClr val="000000"/>
                </a:solidFill>
                <a:latin typeface="29LT Adir Light Bold"/>
              </a:rPr>
              <a:t>After mobility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2629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116520" y="6545317"/>
            <a:ext cx="9030560" cy="3102197"/>
          </a:xfrm>
          <a:custGeom>
            <a:avLst/>
            <a:gdLst/>
            <a:ahLst/>
            <a:cxnLst/>
            <a:rect l="l" t="t" r="r" b="b"/>
            <a:pathLst>
              <a:path w="9030560" h="3102197">
                <a:moveTo>
                  <a:pt x="0" y="0"/>
                </a:moveTo>
                <a:lnTo>
                  <a:pt x="9030560" y="0"/>
                </a:lnTo>
                <a:lnTo>
                  <a:pt x="9030560" y="3102197"/>
                </a:lnTo>
                <a:lnTo>
                  <a:pt x="0" y="31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5551" b="-9555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373960" y="6545317"/>
            <a:ext cx="9030560" cy="3102197"/>
          </a:xfrm>
          <a:custGeom>
            <a:avLst/>
            <a:gdLst/>
            <a:ahLst/>
            <a:cxnLst/>
            <a:rect l="l" t="t" r="r" b="b"/>
            <a:pathLst>
              <a:path w="9030560" h="3102197">
                <a:moveTo>
                  <a:pt x="0" y="0"/>
                </a:moveTo>
                <a:lnTo>
                  <a:pt x="9030560" y="0"/>
                </a:lnTo>
                <a:lnTo>
                  <a:pt x="9030560" y="3102197"/>
                </a:lnTo>
                <a:lnTo>
                  <a:pt x="0" y="31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95551" b="-9555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0"/>
            <a:ext cx="8914039" cy="956784"/>
          </a:xfrm>
          <a:custGeom>
            <a:avLst/>
            <a:gdLst/>
            <a:ahLst/>
            <a:cxnLst/>
            <a:rect l="l" t="t" r="r" b="b"/>
            <a:pathLst>
              <a:path w="8914039" h="956784">
                <a:moveTo>
                  <a:pt x="0" y="0"/>
                </a:moveTo>
                <a:lnTo>
                  <a:pt x="8914039" y="0"/>
                </a:lnTo>
                <a:lnTo>
                  <a:pt x="8914039" y="956784"/>
                </a:lnTo>
                <a:lnTo>
                  <a:pt x="0" y="9567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15833" b="-41583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16840" y="146223"/>
            <a:ext cx="764457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9" name="Freeform 9"/>
          <p:cNvSpPr/>
          <p:nvPr/>
        </p:nvSpPr>
        <p:spPr>
          <a:xfrm>
            <a:off x="7589335" y="165225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2" b="-21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2030" y="132180"/>
            <a:ext cx="2452827" cy="706414"/>
          </a:xfrm>
          <a:custGeom>
            <a:avLst/>
            <a:gdLst/>
            <a:ahLst/>
            <a:cxnLst/>
            <a:rect l="l" t="t" r="r" b="b"/>
            <a:pathLst>
              <a:path w="2452827" h="706414">
                <a:moveTo>
                  <a:pt x="0" y="0"/>
                </a:moveTo>
                <a:lnTo>
                  <a:pt x="2452827" y="0"/>
                </a:lnTo>
                <a:lnTo>
                  <a:pt x="2452827" y="706414"/>
                </a:lnTo>
                <a:lnTo>
                  <a:pt x="0" y="7064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50" r="-65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307870" y="0"/>
            <a:ext cx="8968381" cy="961139"/>
          </a:xfrm>
          <a:custGeom>
            <a:avLst/>
            <a:gdLst/>
            <a:ahLst/>
            <a:cxnLst/>
            <a:rect l="l" t="t" r="r" b="b"/>
            <a:pathLst>
              <a:path w="8968381" h="961139">
                <a:moveTo>
                  <a:pt x="0" y="0"/>
                </a:moveTo>
                <a:lnTo>
                  <a:pt x="8968381" y="0"/>
                </a:lnTo>
                <a:lnTo>
                  <a:pt x="8968381" y="961139"/>
                </a:lnTo>
                <a:lnTo>
                  <a:pt x="0" y="9611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416549" b="-416549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928471" y="147297"/>
            <a:ext cx="769948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13" name="Freeform 13"/>
          <p:cNvSpPr/>
          <p:nvPr/>
        </p:nvSpPr>
        <p:spPr>
          <a:xfrm>
            <a:off x="16930251" y="176240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12" b="-212"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0" y="961139"/>
            <a:ext cx="8936070" cy="980574"/>
            <a:chOff x="0" y="0"/>
            <a:chExt cx="3022819" cy="331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22819" cy="331700"/>
            </a:xfrm>
            <a:custGeom>
              <a:avLst/>
              <a:gdLst/>
              <a:ahLst/>
              <a:cxnLst/>
              <a:rect l="l" t="t" r="r" b="b"/>
              <a:pathLst>
                <a:path w="3022819" h="331700">
                  <a:moveTo>
                    <a:pt x="0" y="0"/>
                  </a:moveTo>
                  <a:lnTo>
                    <a:pt x="3022819" y="0"/>
                  </a:lnTo>
                  <a:lnTo>
                    <a:pt x="3022819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373960" y="961139"/>
            <a:ext cx="8914040" cy="980574"/>
            <a:chOff x="0" y="0"/>
            <a:chExt cx="3015366" cy="33170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15367" cy="331700"/>
            </a:xfrm>
            <a:custGeom>
              <a:avLst/>
              <a:gdLst/>
              <a:ahLst/>
              <a:cxnLst/>
              <a:rect l="l" t="t" r="r" b="b"/>
              <a:pathLst>
                <a:path w="3015367" h="331700">
                  <a:moveTo>
                    <a:pt x="0" y="0"/>
                  </a:moveTo>
                  <a:lnTo>
                    <a:pt x="3015367" y="0"/>
                  </a:lnTo>
                  <a:lnTo>
                    <a:pt x="3015367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22030" y="2653413"/>
            <a:ext cx="1982943" cy="1982943"/>
          </a:xfrm>
          <a:custGeom>
            <a:avLst/>
            <a:gdLst/>
            <a:ahLst/>
            <a:cxnLst/>
            <a:rect l="l" t="t" r="r" b="b"/>
            <a:pathLst>
              <a:path w="1982943" h="1982943">
                <a:moveTo>
                  <a:pt x="0" y="0"/>
                </a:moveTo>
                <a:lnTo>
                  <a:pt x="1982943" y="0"/>
                </a:lnTo>
                <a:lnTo>
                  <a:pt x="1982943" y="1982943"/>
                </a:lnTo>
                <a:lnTo>
                  <a:pt x="0" y="1982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507875" y="2653413"/>
            <a:ext cx="1982943" cy="1982943"/>
          </a:xfrm>
          <a:custGeom>
            <a:avLst/>
            <a:gdLst/>
            <a:ahLst/>
            <a:cxnLst/>
            <a:rect l="l" t="t" r="r" b="b"/>
            <a:pathLst>
              <a:path w="1982943" h="1982943">
                <a:moveTo>
                  <a:pt x="0" y="0"/>
                </a:moveTo>
                <a:lnTo>
                  <a:pt x="1982943" y="0"/>
                </a:lnTo>
                <a:lnTo>
                  <a:pt x="1982943" y="1982943"/>
                </a:lnTo>
                <a:lnTo>
                  <a:pt x="0" y="19829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591138" y="1169274"/>
            <a:ext cx="7644575" cy="48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EUROPE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008692" y="1169274"/>
            <a:ext cx="7644575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SWITZERLAND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35155" y="2382580"/>
            <a:ext cx="4874599" cy="48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8"/>
              </a:lnSpc>
            </a:pPr>
            <a:r>
              <a:rPr lang="en-US" sz="2805" spc="336">
                <a:solidFill>
                  <a:srgbClr val="34313A"/>
                </a:solidFill>
                <a:latin typeface="League Gothic Bold"/>
              </a:rPr>
              <a:t>1) CONFIRMATION OF STUDY PERIOD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235155" y="3109755"/>
            <a:ext cx="6547128" cy="272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- It is necessary to comply with the length of 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 stay, its purpose and gain required nr. of credits.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- Mobility dates must be confirmed in the form.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- Student uploads a copy of the form into the 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  InSIS checklist and delivers the </a:t>
            </a:r>
            <a:r>
              <a:rPr lang="en-US" sz="2572" spc="25">
                <a:solidFill>
                  <a:srgbClr val="34313A"/>
                </a:solidFill>
                <a:latin typeface="Advent Pro Medium Bold"/>
              </a:rPr>
              <a:t>ORIGINAL 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 Bold"/>
              </a:rPr>
              <a:t>  </a:t>
            </a:r>
            <a:r>
              <a:rPr lang="en-US" sz="2572" spc="25">
                <a:solidFill>
                  <a:srgbClr val="34313A"/>
                </a:solidFill>
                <a:latin typeface="Advent Pro Medium"/>
              </a:rPr>
              <a:t>to</a:t>
            </a:r>
            <a:r>
              <a:rPr lang="en-US" sz="2572" spc="25">
                <a:solidFill>
                  <a:srgbClr val="34313A"/>
                </a:solidFill>
                <a:latin typeface="Advent Pro Medium Bold"/>
              </a:rPr>
              <a:t> </a:t>
            </a:r>
            <a:r>
              <a:rPr lang="en-US" sz="2572" spc="25">
                <a:solidFill>
                  <a:srgbClr val="34313A"/>
                </a:solidFill>
                <a:latin typeface="Advent Pro Medium"/>
              </a:rPr>
              <a:t>the International Office.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40872" y="2382580"/>
            <a:ext cx="4874599" cy="484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8"/>
              </a:lnSpc>
            </a:pPr>
            <a:r>
              <a:rPr lang="en-US" sz="2805" spc="336">
                <a:solidFill>
                  <a:srgbClr val="34313A"/>
                </a:solidFill>
                <a:latin typeface="League Gothic Bold"/>
              </a:rPr>
              <a:t>1) CONFIRMATION OF STUDY PERIOD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40872" y="3109755"/>
            <a:ext cx="6547128" cy="2721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- It is necessary to comply with the length of 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 stay, its purpose and gain required nr. of credits.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- Mobility dates must be confirmed in the form.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- Student uploads a copy of the form into the 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"/>
              </a:rPr>
              <a:t>  InSIS checklist and delivers the </a:t>
            </a:r>
            <a:r>
              <a:rPr lang="en-US" sz="2572" spc="25">
                <a:solidFill>
                  <a:srgbClr val="34313A"/>
                </a:solidFill>
                <a:latin typeface="Advent Pro Medium Bold"/>
              </a:rPr>
              <a:t>ORIGINAL </a:t>
            </a:r>
          </a:p>
          <a:p>
            <a:pPr>
              <a:lnSpc>
                <a:spcPts val="3601"/>
              </a:lnSpc>
            </a:pPr>
            <a:r>
              <a:rPr lang="en-US" sz="2572" spc="25">
                <a:solidFill>
                  <a:srgbClr val="34313A"/>
                </a:solidFill>
                <a:latin typeface="Advent Pro Medium Bold"/>
              </a:rPr>
              <a:t>  </a:t>
            </a:r>
            <a:r>
              <a:rPr lang="en-US" sz="2572" spc="25">
                <a:solidFill>
                  <a:srgbClr val="34313A"/>
                </a:solidFill>
                <a:latin typeface="Advent Pro Medium"/>
              </a:rPr>
              <a:t>to</a:t>
            </a:r>
            <a:r>
              <a:rPr lang="en-US" sz="2572" spc="25">
                <a:solidFill>
                  <a:srgbClr val="34313A"/>
                </a:solidFill>
                <a:latin typeface="Advent Pro Medium Bold"/>
              </a:rPr>
              <a:t> </a:t>
            </a:r>
            <a:r>
              <a:rPr lang="en-US" sz="2572" spc="25">
                <a:solidFill>
                  <a:srgbClr val="34313A"/>
                </a:solidFill>
                <a:latin typeface="Advent Pro Medium"/>
              </a:rPr>
              <a:t>the International Office.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9088" y="7418465"/>
            <a:ext cx="6759450" cy="1332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6"/>
              </a:lnSpc>
            </a:pPr>
            <a:r>
              <a:rPr lang="en-US" sz="2533" spc="25">
                <a:solidFill>
                  <a:srgbClr val="34313A"/>
                </a:solidFill>
                <a:latin typeface="Advent Pro Medium"/>
              </a:rPr>
              <a:t>- Student fills in the report in InSIS.</a:t>
            </a:r>
          </a:p>
          <a:p>
            <a:pPr>
              <a:lnSpc>
                <a:spcPts val="3546"/>
              </a:lnSpc>
            </a:pPr>
            <a:r>
              <a:rPr lang="en-US" sz="2533" spc="25">
                <a:solidFill>
                  <a:srgbClr val="34313A"/>
                </a:solidFill>
                <a:latin typeface="Advent Pro Medium"/>
              </a:rPr>
              <a:t>- Link to the report in the EU database </a:t>
            </a:r>
          </a:p>
          <a:p>
            <a:pPr>
              <a:lnSpc>
                <a:spcPts val="3546"/>
              </a:lnSpc>
            </a:pPr>
            <a:r>
              <a:rPr lang="en-US" sz="2533" spc="25">
                <a:solidFill>
                  <a:srgbClr val="34313A"/>
                </a:solidFill>
                <a:latin typeface="Advent Pro Medium"/>
              </a:rPr>
              <a:t>  is sent to the student's email.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0307" y="6938437"/>
            <a:ext cx="6361398" cy="447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3"/>
              </a:lnSpc>
            </a:pPr>
            <a:r>
              <a:rPr lang="en-US" sz="2631" spc="315">
                <a:solidFill>
                  <a:srgbClr val="34313A"/>
                </a:solidFill>
                <a:latin typeface="League Gothic Bold"/>
              </a:rPr>
              <a:t>2) FINAL REPORTS ON STAY ABROAD</a:t>
            </a:r>
          </a:p>
        </p:txBody>
      </p:sp>
      <p:sp>
        <p:nvSpPr>
          <p:cNvPr id="28" name="Freeform 28"/>
          <p:cNvSpPr/>
          <p:nvPr/>
        </p:nvSpPr>
        <p:spPr>
          <a:xfrm>
            <a:off x="6478369" y="6716380"/>
            <a:ext cx="1956539" cy="2089939"/>
          </a:xfrm>
          <a:custGeom>
            <a:avLst/>
            <a:gdLst/>
            <a:ahLst/>
            <a:cxnLst/>
            <a:rect l="l" t="t" r="r" b="b"/>
            <a:pathLst>
              <a:path w="1956539" h="2089939">
                <a:moveTo>
                  <a:pt x="0" y="0"/>
                </a:moveTo>
                <a:lnTo>
                  <a:pt x="1956539" y="0"/>
                </a:lnTo>
                <a:lnTo>
                  <a:pt x="1956539" y="2089939"/>
                </a:lnTo>
                <a:lnTo>
                  <a:pt x="0" y="2089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301" b="-301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9624479" y="6891633"/>
            <a:ext cx="6094715" cy="478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8"/>
              </a:lnSpc>
            </a:pPr>
            <a:r>
              <a:rPr lang="en-US" sz="2763" spc="331">
                <a:solidFill>
                  <a:srgbClr val="34313A"/>
                </a:solidFill>
                <a:latin typeface="League Gothic Bold"/>
              </a:rPr>
              <a:t>2) FINAL REPORT ON STAY ABROAD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668676" y="7479834"/>
            <a:ext cx="6094715" cy="1778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6"/>
              </a:lnSpc>
            </a:pPr>
            <a:r>
              <a:rPr lang="en-US" sz="2533" spc="25" dirty="0">
                <a:solidFill>
                  <a:srgbClr val="34313A"/>
                </a:solidFill>
                <a:latin typeface="Advent Pro Medium"/>
              </a:rPr>
              <a:t>- Student fills in the report in InSIS.</a:t>
            </a:r>
          </a:p>
          <a:p>
            <a:pPr>
              <a:lnSpc>
                <a:spcPts val="3546"/>
              </a:lnSpc>
            </a:pPr>
            <a:r>
              <a:rPr lang="en-US" sz="2533" spc="25" dirty="0">
                <a:solidFill>
                  <a:srgbClr val="34313A"/>
                </a:solidFill>
                <a:latin typeface="Advent Pro Medium"/>
              </a:rPr>
              <a:t>- The report </a:t>
            </a:r>
            <a:r>
              <a:rPr lang="en-US" sz="2533" spc="25" dirty="0" err="1">
                <a:solidFill>
                  <a:srgbClr val="34313A"/>
                </a:solidFill>
                <a:latin typeface="Advent Pro Medium"/>
              </a:rPr>
              <a:t>shloud</a:t>
            </a:r>
            <a:r>
              <a:rPr lang="en-US" sz="2533" spc="25" dirty="0">
                <a:solidFill>
                  <a:srgbClr val="34313A"/>
                </a:solidFill>
                <a:latin typeface="Advent Pro Medium"/>
              </a:rPr>
              <a:t> be filled in details, because</a:t>
            </a:r>
          </a:p>
          <a:p>
            <a:pPr>
              <a:lnSpc>
                <a:spcPts val="3546"/>
              </a:lnSpc>
            </a:pPr>
            <a:r>
              <a:rPr lang="en-US" sz="2533" spc="25" dirty="0">
                <a:solidFill>
                  <a:srgbClr val="34313A"/>
                </a:solidFill>
                <a:latin typeface="Advent Pro Medium"/>
              </a:rPr>
              <a:t>  it serves as an information source for future </a:t>
            </a:r>
          </a:p>
          <a:p>
            <a:pPr>
              <a:lnSpc>
                <a:spcPts val="3546"/>
              </a:lnSpc>
            </a:pPr>
            <a:r>
              <a:rPr lang="en-US" sz="2533" spc="25" dirty="0">
                <a:solidFill>
                  <a:srgbClr val="34313A"/>
                </a:solidFill>
                <a:latin typeface="Advent Pro Medium"/>
              </a:rPr>
              <a:t>  outgoing students.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5982374" y="6706855"/>
            <a:ext cx="1956539" cy="2089939"/>
          </a:xfrm>
          <a:custGeom>
            <a:avLst/>
            <a:gdLst/>
            <a:ahLst/>
            <a:cxnLst/>
            <a:rect l="l" t="t" r="r" b="b"/>
            <a:pathLst>
              <a:path w="1956539" h="2089939">
                <a:moveTo>
                  <a:pt x="0" y="0"/>
                </a:moveTo>
                <a:lnTo>
                  <a:pt x="1956538" y="0"/>
                </a:lnTo>
                <a:lnTo>
                  <a:pt x="1956538" y="2089939"/>
                </a:lnTo>
                <a:lnTo>
                  <a:pt x="0" y="208993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t="-301" b="-301"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2629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0"/>
            <a:ext cx="8914039" cy="956784"/>
          </a:xfrm>
          <a:custGeom>
            <a:avLst/>
            <a:gdLst/>
            <a:ahLst/>
            <a:cxnLst/>
            <a:rect l="l" t="t" r="r" b="b"/>
            <a:pathLst>
              <a:path w="8914039" h="956784">
                <a:moveTo>
                  <a:pt x="0" y="0"/>
                </a:moveTo>
                <a:lnTo>
                  <a:pt x="8914039" y="0"/>
                </a:lnTo>
                <a:lnTo>
                  <a:pt x="8914039" y="956784"/>
                </a:lnTo>
                <a:lnTo>
                  <a:pt x="0" y="956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5833" b="-41583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6840" y="146223"/>
            <a:ext cx="764457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7" name="Freeform 7"/>
          <p:cNvSpPr/>
          <p:nvPr/>
        </p:nvSpPr>
        <p:spPr>
          <a:xfrm>
            <a:off x="7589335" y="165225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30" y="132180"/>
            <a:ext cx="2452827" cy="706414"/>
          </a:xfrm>
          <a:custGeom>
            <a:avLst/>
            <a:gdLst/>
            <a:ahLst/>
            <a:cxnLst/>
            <a:rect l="l" t="t" r="r" b="b"/>
            <a:pathLst>
              <a:path w="2452827" h="706414">
                <a:moveTo>
                  <a:pt x="0" y="0"/>
                </a:moveTo>
                <a:lnTo>
                  <a:pt x="2452827" y="0"/>
                </a:lnTo>
                <a:lnTo>
                  <a:pt x="2452827" y="706414"/>
                </a:lnTo>
                <a:lnTo>
                  <a:pt x="0" y="7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50" r="-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07870" y="0"/>
            <a:ext cx="8968381" cy="961139"/>
          </a:xfrm>
          <a:custGeom>
            <a:avLst/>
            <a:gdLst/>
            <a:ahLst/>
            <a:cxnLst/>
            <a:rect l="l" t="t" r="r" b="b"/>
            <a:pathLst>
              <a:path w="8968381" h="961139">
                <a:moveTo>
                  <a:pt x="0" y="0"/>
                </a:moveTo>
                <a:lnTo>
                  <a:pt x="8968381" y="0"/>
                </a:lnTo>
                <a:lnTo>
                  <a:pt x="8968381" y="961139"/>
                </a:lnTo>
                <a:lnTo>
                  <a:pt x="0" y="961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6549" b="-41654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28471" y="147297"/>
            <a:ext cx="769948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930251" y="176240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961139"/>
            <a:ext cx="8936070" cy="980574"/>
            <a:chOff x="0" y="0"/>
            <a:chExt cx="3022819" cy="3317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22819" cy="331700"/>
            </a:xfrm>
            <a:custGeom>
              <a:avLst/>
              <a:gdLst/>
              <a:ahLst/>
              <a:cxnLst/>
              <a:rect l="l" t="t" r="r" b="b"/>
              <a:pathLst>
                <a:path w="3022819" h="331700">
                  <a:moveTo>
                    <a:pt x="0" y="0"/>
                  </a:moveTo>
                  <a:lnTo>
                    <a:pt x="3022819" y="0"/>
                  </a:lnTo>
                  <a:lnTo>
                    <a:pt x="3022819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373960" y="961139"/>
            <a:ext cx="8914040" cy="980574"/>
            <a:chOff x="0" y="0"/>
            <a:chExt cx="3015366" cy="331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15367" cy="331700"/>
            </a:xfrm>
            <a:custGeom>
              <a:avLst/>
              <a:gdLst/>
              <a:ahLst/>
              <a:cxnLst/>
              <a:rect l="l" t="t" r="r" b="b"/>
              <a:pathLst>
                <a:path w="3015367" h="331700">
                  <a:moveTo>
                    <a:pt x="0" y="0"/>
                  </a:moveTo>
                  <a:lnTo>
                    <a:pt x="3015367" y="0"/>
                  </a:lnTo>
                  <a:lnTo>
                    <a:pt x="3015367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591138" y="1169274"/>
            <a:ext cx="7644575" cy="48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EUROPE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008692" y="1169274"/>
            <a:ext cx="7644575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OVERSEAS + SWITZERLAND</a:t>
            </a:r>
          </a:p>
        </p:txBody>
      </p:sp>
      <p:sp>
        <p:nvSpPr>
          <p:cNvPr id="18" name="Freeform 18"/>
          <p:cNvSpPr/>
          <p:nvPr/>
        </p:nvSpPr>
        <p:spPr>
          <a:xfrm>
            <a:off x="-116520" y="2912019"/>
            <a:ext cx="9030560" cy="3102197"/>
          </a:xfrm>
          <a:custGeom>
            <a:avLst/>
            <a:gdLst/>
            <a:ahLst/>
            <a:cxnLst/>
            <a:rect l="l" t="t" r="r" b="b"/>
            <a:pathLst>
              <a:path w="9030560" h="3102197">
                <a:moveTo>
                  <a:pt x="0" y="0"/>
                </a:moveTo>
                <a:lnTo>
                  <a:pt x="9030560" y="0"/>
                </a:lnTo>
                <a:lnTo>
                  <a:pt x="9030560" y="3102197"/>
                </a:lnTo>
                <a:lnTo>
                  <a:pt x="0" y="3102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95551" b="-95551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633848" y="3069652"/>
            <a:ext cx="4833746" cy="47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8"/>
              </a:lnSpc>
            </a:pPr>
            <a:r>
              <a:rPr lang="en-US" sz="2762" spc="331">
                <a:solidFill>
                  <a:srgbClr val="34313A"/>
                </a:solidFill>
                <a:latin typeface="League Gothic Bold"/>
              </a:rPr>
              <a:t>3) TRANSCRIPT OF RECORDS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09442" y="3711168"/>
            <a:ext cx="6174482" cy="1778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- Transcript is issued by partner uni 1-3 months 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  after the end of the mobility.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- Student uploads a copy of the transcript 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  into the InSIS checklist.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6654" y="7095588"/>
            <a:ext cx="4642605" cy="47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8"/>
              </a:lnSpc>
            </a:pPr>
            <a:r>
              <a:rPr lang="en-US" sz="2762" spc="331">
                <a:solidFill>
                  <a:srgbClr val="34313A"/>
                </a:solidFill>
                <a:latin typeface="League Gothic Bold"/>
              </a:rPr>
              <a:t>4) TRANSFER OF CREDITS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25495" y="7729108"/>
            <a:ext cx="6932807" cy="133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- Student applies for a transfer of credits in InSIS. 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- Transfer of credits and results is mandatory and 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  all courses must be recognized in full.</a:t>
            </a:r>
          </a:p>
        </p:txBody>
      </p:sp>
      <p:sp>
        <p:nvSpPr>
          <p:cNvPr id="23" name="Freeform 23"/>
          <p:cNvSpPr/>
          <p:nvPr/>
        </p:nvSpPr>
        <p:spPr>
          <a:xfrm>
            <a:off x="6752913" y="6985766"/>
            <a:ext cx="2098476" cy="2422483"/>
          </a:xfrm>
          <a:custGeom>
            <a:avLst/>
            <a:gdLst/>
            <a:ahLst/>
            <a:cxnLst/>
            <a:rect l="l" t="t" r="r" b="b"/>
            <a:pathLst>
              <a:path w="2098476" h="2422483">
                <a:moveTo>
                  <a:pt x="0" y="0"/>
                </a:moveTo>
                <a:lnTo>
                  <a:pt x="2098476" y="0"/>
                </a:lnTo>
                <a:lnTo>
                  <a:pt x="2098476" y="2422484"/>
                </a:lnTo>
                <a:lnTo>
                  <a:pt x="0" y="24224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90845" y="3342148"/>
            <a:ext cx="2519906" cy="1965527"/>
          </a:xfrm>
          <a:custGeom>
            <a:avLst/>
            <a:gdLst/>
            <a:ahLst/>
            <a:cxnLst/>
            <a:rect l="l" t="t" r="r" b="b"/>
            <a:pathLst>
              <a:path w="2519906" h="1965527">
                <a:moveTo>
                  <a:pt x="0" y="0"/>
                </a:moveTo>
                <a:lnTo>
                  <a:pt x="2519906" y="0"/>
                </a:lnTo>
                <a:lnTo>
                  <a:pt x="2519906" y="1965526"/>
                </a:lnTo>
                <a:lnTo>
                  <a:pt x="0" y="19655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9373960" y="2912019"/>
            <a:ext cx="9030560" cy="3102197"/>
          </a:xfrm>
          <a:custGeom>
            <a:avLst/>
            <a:gdLst/>
            <a:ahLst/>
            <a:cxnLst/>
            <a:rect l="l" t="t" r="r" b="b"/>
            <a:pathLst>
              <a:path w="9030560" h="3102197">
                <a:moveTo>
                  <a:pt x="0" y="0"/>
                </a:moveTo>
                <a:lnTo>
                  <a:pt x="9030560" y="0"/>
                </a:lnTo>
                <a:lnTo>
                  <a:pt x="9030560" y="3102197"/>
                </a:lnTo>
                <a:lnTo>
                  <a:pt x="0" y="31021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95551" b="-95551"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1850494" y="3195213"/>
            <a:ext cx="4861148" cy="47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8"/>
              </a:lnSpc>
            </a:pPr>
            <a:r>
              <a:rPr lang="en-US" sz="2762" spc="331">
                <a:solidFill>
                  <a:srgbClr val="34313A"/>
                </a:solidFill>
                <a:latin typeface="League Gothic Bold"/>
              </a:rPr>
              <a:t>3) TRANSCRIPT OF RECORDS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879280" y="3751549"/>
            <a:ext cx="6202058" cy="1778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- Transcript is issued by partner uni 1-3 months 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  after the end of the mobility.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- Student uploads a copy of the transcript 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  into the InSIS checklist.</a:t>
            </a:r>
          </a:p>
        </p:txBody>
      </p:sp>
      <p:sp>
        <p:nvSpPr>
          <p:cNvPr id="28" name="Freeform 28"/>
          <p:cNvSpPr/>
          <p:nvPr/>
        </p:nvSpPr>
        <p:spPr>
          <a:xfrm>
            <a:off x="9190501" y="3362340"/>
            <a:ext cx="2756422" cy="2150010"/>
          </a:xfrm>
          <a:custGeom>
            <a:avLst/>
            <a:gdLst/>
            <a:ahLst/>
            <a:cxnLst/>
            <a:rect l="l" t="t" r="r" b="b"/>
            <a:pathLst>
              <a:path w="2756422" h="2150010">
                <a:moveTo>
                  <a:pt x="0" y="0"/>
                </a:moveTo>
                <a:lnTo>
                  <a:pt x="2756423" y="0"/>
                </a:lnTo>
                <a:lnTo>
                  <a:pt x="2756423" y="2150009"/>
                </a:lnTo>
                <a:lnTo>
                  <a:pt x="0" y="215000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9491860" y="7095588"/>
            <a:ext cx="4642605" cy="477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8"/>
              </a:lnSpc>
            </a:pPr>
            <a:r>
              <a:rPr lang="en-US" sz="2762" spc="331">
                <a:solidFill>
                  <a:srgbClr val="34313A"/>
                </a:solidFill>
                <a:latin typeface="League Gothic Bold"/>
              </a:rPr>
              <a:t>4) TRANSFER OF CREDITS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480701" y="7729108"/>
            <a:ext cx="6932807" cy="133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- Student applies for a transfer of credits in InSIS. 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- Transfer of credits and results is mandatory and </a:t>
            </a:r>
          </a:p>
          <a:p>
            <a:pPr>
              <a:lnSpc>
                <a:spcPts val="3545"/>
              </a:lnSpc>
            </a:pPr>
            <a:r>
              <a:rPr lang="en-US" sz="2532" spc="25">
                <a:solidFill>
                  <a:srgbClr val="34313A"/>
                </a:solidFill>
                <a:latin typeface="Advent Pro Medium"/>
              </a:rPr>
              <a:t>  all courses must be recognized in full.</a:t>
            </a:r>
          </a:p>
        </p:txBody>
      </p:sp>
      <p:sp>
        <p:nvSpPr>
          <p:cNvPr id="31" name="Freeform 31"/>
          <p:cNvSpPr/>
          <p:nvPr/>
        </p:nvSpPr>
        <p:spPr>
          <a:xfrm>
            <a:off x="16008119" y="7065946"/>
            <a:ext cx="2054386" cy="2371585"/>
          </a:xfrm>
          <a:custGeom>
            <a:avLst/>
            <a:gdLst/>
            <a:ahLst/>
            <a:cxnLst/>
            <a:rect l="l" t="t" r="r" b="b"/>
            <a:pathLst>
              <a:path w="2054386" h="2371585">
                <a:moveTo>
                  <a:pt x="0" y="0"/>
                </a:moveTo>
                <a:lnTo>
                  <a:pt x="2054386" y="0"/>
                </a:lnTo>
                <a:lnTo>
                  <a:pt x="2054386" y="2371585"/>
                </a:lnTo>
                <a:lnTo>
                  <a:pt x="0" y="23715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0618" y="3026829"/>
            <a:ext cx="7196150" cy="427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51"/>
              </a:lnSpc>
            </a:pPr>
            <a:r>
              <a:rPr lang="en-US" sz="4894">
                <a:solidFill>
                  <a:srgbClr val="000000"/>
                </a:solidFill>
                <a:latin typeface="29LT Adir Medium"/>
              </a:rPr>
              <a:t>- you received a transcript</a:t>
            </a:r>
          </a:p>
          <a:p>
            <a:pPr>
              <a:lnSpc>
                <a:spcPts val="6851"/>
              </a:lnSpc>
            </a:pPr>
            <a:r>
              <a:rPr lang="en-US" sz="4894">
                <a:solidFill>
                  <a:srgbClr val="000000"/>
                </a:solidFill>
                <a:latin typeface="29LT Adir Medium"/>
              </a:rPr>
              <a:t>- guide at the OZS website </a:t>
            </a:r>
          </a:p>
          <a:p>
            <a:pPr>
              <a:lnSpc>
                <a:spcPts val="6851"/>
              </a:lnSpc>
            </a:pPr>
            <a:r>
              <a:rPr lang="en-US" sz="4894">
                <a:solidFill>
                  <a:srgbClr val="000000"/>
                </a:solidFill>
                <a:latin typeface="29LT Adir Medium"/>
              </a:rPr>
              <a:t>- by the end of the semester following your mobility</a:t>
            </a:r>
          </a:p>
          <a:p>
            <a:pPr>
              <a:lnSpc>
                <a:spcPts val="6851"/>
              </a:lnSpc>
            </a:pPr>
            <a:endParaRPr lang="en-US" sz="4894">
              <a:solidFill>
                <a:srgbClr val="000000"/>
              </a:solidFill>
              <a:latin typeface="29LT Adir Medium"/>
            </a:endParaRPr>
          </a:p>
        </p:txBody>
      </p:sp>
      <p:sp>
        <p:nvSpPr>
          <p:cNvPr id="3" name="Freeform 3">
            <a:hlinkClick r:id="rId2" tooltip="https://ozs.vse.cz/english/transfer-of-credits/"/>
          </p:cNvPr>
          <p:cNvSpPr/>
          <p:nvPr/>
        </p:nvSpPr>
        <p:spPr>
          <a:xfrm rot="-3578682">
            <a:off x="6880615" y="3971737"/>
            <a:ext cx="528852" cy="777723"/>
          </a:xfrm>
          <a:custGeom>
            <a:avLst/>
            <a:gdLst/>
            <a:ahLst/>
            <a:cxnLst/>
            <a:rect l="l" t="t" r="r" b="b"/>
            <a:pathLst>
              <a:path w="528852" h="777723">
                <a:moveTo>
                  <a:pt x="0" y="0"/>
                </a:moveTo>
                <a:lnTo>
                  <a:pt x="528851" y="0"/>
                </a:lnTo>
                <a:lnTo>
                  <a:pt x="528851" y="777723"/>
                </a:lnTo>
                <a:lnTo>
                  <a:pt x="0" y="7777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9584963" y="2381"/>
            <a:ext cx="8702832" cy="10423737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5" name="AutoShape 5"/>
          <p:cNvSpPr/>
          <p:nvPr/>
        </p:nvSpPr>
        <p:spPr>
          <a:xfrm>
            <a:off x="9739389" y="156807"/>
            <a:ext cx="8702832" cy="10423737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6" name="TextBox 6"/>
          <p:cNvSpPr txBox="1"/>
          <p:nvPr/>
        </p:nvSpPr>
        <p:spPr>
          <a:xfrm>
            <a:off x="303581" y="655065"/>
            <a:ext cx="8590207" cy="1295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61"/>
              </a:lnSpc>
            </a:pPr>
            <a:r>
              <a:rPr lang="en-US" sz="8815">
                <a:solidFill>
                  <a:srgbClr val="000000"/>
                </a:solidFill>
                <a:latin typeface="29LT Adir Medium"/>
              </a:rPr>
              <a:t>Transfer of credits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444947" y="-398642"/>
            <a:ext cx="6608108" cy="22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91"/>
              </a:lnSpc>
              <a:spcBef>
                <a:spcPct val="0"/>
              </a:spcBef>
            </a:pPr>
            <a:endParaRPr/>
          </a:p>
          <a:p>
            <a:pPr marL="0" lvl="0" indent="0" algn="l">
              <a:lnSpc>
                <a:spcPts val="4691"/>
              </a:lnSpc>
              <a:spcBef>
                <a:spcPct val="0"/>
              </a:spcBef>
            </a:pPr>
            <a:r>
              <a:rPr lang="en-US" sz="4152" u="none" strike="noStrike">
                <a:solidFill>
                  <a:srgbClr val="FFFFFF"/>
                </a:solidFill>
                <a:latin typeface="29LT Adir Medium"/>
              </a:rPr>
              <a:t>doc. Ing. Marcela Zárybnická Žárová, CSc.</a:t>
            </a:r>
          </a:p>
          <a:p>
            <a:pPr marL="0" lvl="0" indent="0" algn="l">
              <a:lnSpc>
                <a:spcPts val="3729"/>
              </a:lnSpc>
              <a:spcBef>
                <a:spcPct val="0"/>
              </a:spcBef>
            </a:pPr>
            <a:r>
              <a:rPr lang="en-US" sz="3300" u="none" strike="noStrike">
                <a:solidFill>
                  <a:srgbClr val="FFFFFF"/>
                </a:solidFill>
                <a:latin typeface="29LT Adir Medium"/>
              </a:rPr>
              <a:t>(Vice-dean for international relations)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444947" y="2456755"/>
            <a:ext cx="6541431" cy="107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1"/>
              </a:lnSpc>
            </a:pPr>
            <a:r>
              <a:rPr lang="en-US" sz="4152">
                <a:solidFill>
                  <a:srgbClr val="FFFFFF"/>
                </a:solidFill>
                <a:latin typeface="29LT Adir Medium"/>
              </a:rPr>
              <a:t>Ing. O. Sankot, Ph.D.</a:t>
            </a:r>
          </a:p>
          <a:p>
            <a:pPr>
              <a:lnSpc>
                <a:spcPts val="3729"/>
              </a:lnSpc>
              <a:spcBef>
                <a:spcPct val="0"/>
              </a:spcBef>
            </a:pPr>
            <a:r>
              <a:rPr lang="en-US" sz="3300">
                <a:solidFill>
                  <a:srgbClr val="FFFFFF"/>
                </a:solidFill>
                <a:latin typeface="29LT Adir"/>
              </a:rPr>
              <a:t>(Vice-dean for education and development)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444947" y="4939316"/>
            <a:ext cx="5946100" cy="107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1"/>
              </a:lnSpc>
            </a:pPr>
            <a:r>
              <a:rPr lang="en-US" sz="4152">
                <a:solidFill>
                  <a:srgbClr val="FFFFFF"/>
                </a:solidFill>
                <a:latin typeface="29LT Adir Medium"/>
              </a:rPr>
              <a:t>doc. Ing. L.Tyll, MBA, Ph.D. </a:t>
            </a:r>
          </a:p>
          <a:p>
            <a:pPr>
              <a:lnSpc>
                <a:spcPts val="3729"/>
              </a:lnSpc>
              <a:spcBef>
                <a:spcPct val="0"/>
              </a:spcBef>
            </a:pPr>
            <a:r>
              <a:rPr lang="en-US" sz="3300">
                <a:solidFill>
                  <a:srgbClr val="FFFFFF"/>
                </a:solidFill>
                <a:latin typeface="29LT Adir Medium"/>
              </a:rPr>
              <a:t>(Academic director)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44947" y="7078557"/>
            <a:ext cx="5946100" cy="107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1"/>
              </a:lnSpc>
            </a:pPr>
            <a:r>
              <a:rPr lang="en-US" sz="4152">
                <a:solidFill>
                  <a:srgbClr val="FFFFFF"/>
                </a:solidFill>
                <a:latin typeface="29LT Adir Medium"/>
              </a:rPr>
              <a:t>Ing. K. Vltavská, Ph.D.</a:t>
            </a:r>
          </a:p>
          <a:p>
            <a:pPr>
              <a:lnSpc>
                <a:spcPts val="3729"/>
              </a:lnSpc>
              <a:spcBef>
                <a:spcPct val="0"/>
              </a:spcBef>
            </a:pPr>
            <a:r>
              <a:rPr lang="en-US" sz="3300">
                <a:solidFill>
                  <a:srgbClr val="FFFFFF"/>
                </a:solidFill>
                <a:latin typeface="29LT Adir"/>
              </a:rPr>
              <a:t>(Vice-dean for academic affairs)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444947" y="8732150"/>
            <a:ext cx="5566909" cy="107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1"/>
              </a:lnSpc>
            </a:pPr>
            <a:r>
              <a:rPr lang="en-US" sz="4152">
                <a:solidFill>
                  <a:srgbClr val="FFFFFF"/>
                </a:solidFill>
                <a:latin typeface="29LT Adir Medium"/>
              </a:rPr>
              <a:t>Ing. A. Zubíková, Ph.D. </a:t>
            </a:r>
          </a:p>
          <a:p>
            <a:pPr>
              <a:lnSpc>
                <a:spcPts val="3729"/>
              </a:lnSpc>
              <a:spcBef>
                <a:spcPct val="0"/>
              </a:spcBef>
            </a:pPr>
            <a:r>
              <a:rPr lang="en-US" sz="3300">
                <a:solidFill>
                  <a:srgbClr val="FFFFFF"/>
                </a:solidFill>
                <a:latin typeface="29LT Adir"/>
              </a:rPr>
              <a:t>(Vice-dean for academic affairs)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814185" y="670433"/>
            <a:ext cx="1315442" cy="707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7"/>
              </a:lnSpc>
            </a:pPr>
            <a:r>
              <a:rPr lang="en-US" sz="4599">
                <a:solidFill>
                  <a:srgbClr val="FFFFFF"/>
                </a:solidFill>
                <a:latin typeface="29LT Adir Medium"/>
              </a:rPr>
              <a:t>MIFA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814185" y="1938838"/>
            <a:ext cx="1157483" cy="207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27"/>
              </a:lnSpc>
            </a:pPr>
            <a:r>
              <a:rPr lang="en-US" sz="4599">
                <a:solidFill>
                  <a:srgbClr val="FFFFFF"/>
                </a:solidFill>
                <a:latin typeface="29LT Adir Medium"/>
              </a:rPr>
              <a:t>IBB</a:t>
            </a:r>
          </a:p>
          <a:p>
            <a:pPr>
              <a:lnSpc>
                <a:spcPts val="5427"/>
              </a:lnSpc>
            </a:pPr>
            <a:r>
              <a:rPr lang="en-US" sz="4599">
                <a:solidFill>
                  <a:srgbClr val="FFFFFF"/>
                </a:solidFill>
                <a:latin typeface="29LT Adir Medium"/>
              </a:rPr>
              <a:t>IDS</a:t>
            </a:r>
          </a:p>
          <a:p>
            <a:pPr>
              <a:lnSpc>
                <a:spcPts val="5427"/>
              </a:lnSpc>
            </a:pPr>
            <a:r>
              <a:rPr lang="en-US" sz="4599">
                <a:solidFill>
                  <a:srgbClr val="FFFFFF"/>
                </a:solidFill>
                <a:latin typeface="29LT Adir Medium"/>
              </a:rPr>
              <a:t>IB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14185" y="4421399"/>
            <a:ext cx="1732364" cy="207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27"/>
              </a:lnSpc>
              <a:spcBef>
                <a:spcPct val="0"/>
              </a:spcBef>
            </a:pPr>
            <a:r>
              <a:rPr lang="en-US" sz="4599" u="none" strike="noStrike">
                <a:solidFill>
                  <a:srgbClr val="FFFFFF"/>
                </a:solidFill>
                <a:latin typeface="29LT Adir Medium"/>
              </a:rPr>
              <a:t>BBA</a:t>
            </a:r>
          </a:p>
          <a:p>
            <a:pPr marL="0" lvl="0" indent="0" algn="l">
              <a:lnSpc>
                <a:spcPts val="5427"/>
              </a:lnSpc>
              <a:spcBef>
                <a:spcPct val="0"/>
              </a:spcBef>
            </a:pPr>
            <a:r>
              <a:rPr lang="en-US" sz="4599" u="none" strike="noStrike">
                <a:solidFill>
                  <a:srgbClr val="FFFFFF"/>
                </a:solidFill>
                <a:latin typeface="29LT Adir Medium"/>
              </a:rPr>
              <a:t>CEMS</a:t>
            </a:r>
          </a:p>
          <a:p>
            <a:pPr marL="0" lvl="0" indent="0" algn="l">
              <a:lnSpc>
                <a:spcPts val="5427"/>
              </a:lnSpc>
              <a:spcBef>
                <a:spcPct val="0"/>
              </a:spcBef>
            </a:pPr>
            <a:r>
              <a:rPr lang="en-US" sz="4599" u="none" strike="noStrike">
                <a:solidFill>
                  <a:srgbClr val="FFFFFF"/>
                </a:solidFill>
                <a:latin typeface="29LT Adir Medium"/>
              </a:rPr>
              <a:t>MIMG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14185" y="6900058"/>
            <a:ext cx="1157483" cy="139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27"/>
              </a:lnSpc>
              <a:spcBef>
                <a:spcPct val="0"/>
              </a:spcBef>
            </a:pPr>
            <a:r>
              <a:rPr lang="en-US" sz="4599" u="none" strike="noStrike">
                <a:solidFill>
                  <a:srgbClr val="FFFFFF"/>
                </a:solidFill>
                <a:latin typeface="29LT Adir Medium"/>
              </a:rPr>
              <a:t>EDA</a:t>
            </a:r>
          </a:p>
          <a:p>
            <a:pPr marL="0" lvl="0" indent="0" algn="l">
              <a:lnSpc>
                <a:spcPts val="5427"/>
              </a:lnSpc>
              <a:spcBef>
                <a:spcPct val="0"/>
              </a:spcBef>
            </a:pPr>
            <a:r>
              <a:rPr lang="en-US" sz="4599" u="none" strike="noStrike">
                <a:solidFill>
                  <a:srgbClr val="FFFFFF"/>
                </a:solidFill>
                <a:latin typeface="29LT Adir Medium"/>
              </a:rPr>
              <a:t>ISM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14185" y="8632055"/>
            <a:ext cx="1465034" cy="139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27"/>
              </a:lnSpc>
              <a:spcBef>
                <a:spcPct val="0"/>
              </a:spcBef>
            </a:pPr>
            <a:r>
              <a:rPr lang="en-US" sz="4599" u="none" strike="noStrike">
                <a:solidFill>
                  <a:srgbClr val="FFFFFF"/>
                </a:solidFill>
                <a:latin typeface="29LT Adir Medium"/>
              </a:rPr>
              <a:t>ECON</a:t>
            </a:r>
          </a:p>
          <a:p>
            <a:pPr marL="0" lvl="0" indent="0" algn="l">
              <a:lnSpc>
                <a:spcPts val="5427"/>
              </a:lnSpc>
              <a:spcBef>
                <a:spcPct val="0"/>
              </a:spcBef>
            </a:pPr>
            <a:r>
              <a:rPr lang="en-US" sz="4599" u="none" strike="noStrike">
                <a:solidFill>
                  <a:srgbClr val="FFFFFF"/>
                </a:solidFill>
                <a:latin typeface="29LT Adir Medium"/>
              </a:rPr>
              <a:t>EPP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7545" y="4238880"/>
            <a:ext cx="8936181" cy="1894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694"/>
              </a:lnSpc>
            </a:pPr>
            <a:r>
              <a:rPr lang="en-US" sz="13004">
                <a:solidFill>
                  <a:srgbClr val="000000"/>
                </a:solidFill>
                <a:latin typeface="29LT Adir Light Bold"/>
              </a:rPr>
              <a:t>Questions?</a:t>
            </a:r>
          </a:p>
        </p:txBody>
      </p:sp>
      <p:sp>
        <p:nvSpPr>
          <p:cNvPr id="3" name="Freeform 3"/>
          <p:cNvSpPr/>
          <p:nvPr/>
        </p:nvSpPr>
        <p:spPr>
          <a:xfrm flipH="1">
            <a:off x="9666305" y="0"/>
            <a:ext cx="8621695" cy="10287000"/>
          </a:xfrm>
          <a:custGeom>
            <a:avLst/>
            <a:gdLst/>
            <a:ahLst/>
            <a:cxnLst/>
            <a:rect l="l" t="t" r="r" b="b"/>
            <a:pathLst>
              <a:path w="8621695" h="10287000">
                <a:moveTo>
                  <a:pt x="8621695" y="0"/>
                </a:moveTo>
                <a:lnTo>
                  <a:pt x="0" y="0"/>
                </a:lnTo>
                <a:lnTo>
                  <a:pt x="0" y="10287000"/>
                </a:lnTo>
                <a:lnTo>
                  <a:pt x="8621695" y="10287000"/>
                </a:lnTo>
                <a:lnTo>
                  <a:pt x="8621695" y="0"/>
                </a:lnTo>
                <a:close/>
              </a:path>
            </a:pathLst>
          </a:custGeom>
          <a:blipFill>
            <a:blip r:embed="rId2"/>
            <a:stretch>
              <a:fillRect l="-121017" r="-24361"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9666305" y="0"/>
            <a:ext cx="9679836" cy="10401744"/>
          </a:xfrm>
          <a:custGeom>
            <a:avLst/>
            <a:gdLst/>
            <a:ahLst/>
            <a:cxnLst/>
            <a:rect l="l" t="t" r="r" b="b"/>
            <a:pathLst>
              <a:path w="9679836" h="10401744">
                <a:moveTo>
                  <a:pt x="9679836" y="0"/>
                </a:moveTo>
                <a:lnTo>
                  <a:pt x="0" y="0"/>
                </a:lnTo>
                <a:lnTo>
                  <a:pt x="0" y="10401744"/>
                </a:lnTo>
                <a:lnTo>
                  <a:pt x="9679836" y="10401744"/>
                </a:lnTo>
                <a:lnTo>
                  <a:pt x="9679836" y="0"/>
                </a:lnTo>
                <a:close/>
              </a:path>
            </a:pathLst>
          </a:custGeom>
          <a:blipFill>
            <a:blip r:embed="rId3"/>
            <a:stretch>
              <a:fillRect l="-24471" r="-36715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87414"/>
            <a:ext cx="7362546" cy="5782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3"/>
              </a:lnSpc>
            </a:pPr>
            <a:r>
              <a:rPr lang="en-US" sz="5781">
                <a:solidFill>
                  <a:srgbClr val="000000"/>
                </a:solidFill>
                <a:latin typeface="29LT Adir Medium"/>
              </a:rPr>
              <a:t>Information sources</a:t>
            </a:r>
          </a:p>
          <a:p>
            <a:pPr>
              <a:lnSpc>
                <a:spcPts val="6533"/>
              </a:lnSpc>
            </a:pPr>
            <a:endParaRPr lang="en-US" sz="5781">
              <a:solidFill>
                <a:srgbClr val="000000"/>
              </a:solidFill>
              <a:latin typeface="29LT Adir Medium"/>
            </a:endParaRPr>
          </a:p>
          <a:p>
            <a:pPr>
              <a:lnSpc>
                <a:spcPts val="6533"/>
              </a:lnSpc>
            </a:pPr>
            <a:r>
              <a:rPr lang="en-US" sz="5781">
                <a:solidFill>
                  <a:srgbClr val="000000"/>
                </a:solidFill>
                <a:latin typeface="29LT Adir Medium"/>
              </a:rPr>
              <a:t>Administrative requirements</a:t>
            </a:r>
          </a:p>
          <a:p>
            <a:pPr>
              <a:lnSpc>
                <a:spcPts val="6533"/>
              </a:lnSpc>
            </a:pPr>
            <a:endParaRPr lang="en-US" sz="5781">
              <a:solidFill>
                <a:srgbClr val="000000"/>
              </a:solidFill>
              <a:latin typeface="29LT Adir Medium"/>
            </a:endParaRPr>
          </a:p>
          <a:p>
            <a:pPr>
              <a:lnSpc>
                <a:spcPts val="6533"/>
              </a:lnSpc>
            </a:pPr>
            <a:r>
              <a:rPr lang="en-US" sz="5781">
                <a:solidFill>
                  <a:srgbClr val="000000"/>
                </a:solidFill>
                <a:latin typeface="29LT Adir Medium"/>
              </a:rPr>
              <a:t>Finance </a:t>
            </a:r>
          </a:p>
          <a:p>
            <a:pPr>
              <a:lnSpc>
                <a:spcPts val="6533"/>
              </a:lnSpc>
            </a:pPr>
            <a:endParaRPr lang="en-US" sz="5781">
              <a:solidFill>
                <a:srgbClr val="000000"/>
              </a:solidFill>
              <a:latin typeface="29LT Adir Medium"/>
            </a:endParaRPr>
          </a:p>
          <a:p>
            <a:pPr>
              <a:lnSpc>
                <a:spcPts val="6533"/>
              </a:lnSpc>
              <a:spcBef>
                <a:spcPct val="0"/>
              </a:spcBef>
            </a:pPr>
            <a:r>
              <a:rPr lang="en-US" sz="5781">
                <a:solidFill>
                  <a:srgbClr val="000000"/>
                </a:solidFill>
                <a:latin typeface="29LT Adir Medium"/>
              </a:rPr>
              <a:t>Q&amp;A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7502" y="1076325"/>
            <a:ext cx="7561217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30"/>
              </a:lnSpc>
            </a:pPr>
            <a:r>
              <a:rPr lang="en-US" sz="8700">
                <a:solidFill>
                  <a:srgbClr val="000000"/>
                </a:solidFill>
                <a:latin typeface="29LT Adir Bold"/>
              </a:rPr>
              <a:t>Content</a:t>
            </a:r>
          </a:p>
        </p:txBody>
      </p:sp>
      <p:sp>
        <p:nvSpPr>
          <p:cNvPr id="4" name="Freeform 4"/>
          <p:cNvSpPr/>
          <p:nvPr/>
        </p:nvSpPr>
        <p:spPr>
          <a:xfrm>
            <a:off x="9666314" y="0"/>
            <a:ext cx="8621686" cy="10287000"/>
          </a:xfrm>
          <a:custGeom>
            <a:avLst/>
            <a:gdLst/>
            <a:ahLst/>
            <a:cxnLst/>
            <a:rect l="l" t="t" r="r" b="b"/>
            <a:pathLst>
              <a:path w="8621686" h="10287000">
                <a:moveTo>
                  <a:pt x="0" y="0"/>
                </a:moveTo>
                <a:lnTo>
                  <a:pt x="8621686" y="0"/>
                </a:lnTo>
                <a:lnTo>
                  <a:pt x="862168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572" r="-26514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1965513" y="5329569"/>
            <a:ext cx="3099122" cy="3099122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10" r="-1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501537" y="448169"/>
            <a:ext cx="3099122" cy="3099122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10" r="-10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734545" y="448169"/>
            <a:ext cx="3099122" cy="309912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5"/>
              <a:stretch>
                <a:fillRect t="-11409" r="-2638" b="-71022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965513" y="448169"/>
            <a:ext cx="3099122" cy="309912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6"/>
              <a:stretch>
                <a:fillRect t="-6548" b="-43346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6734545" y="5278804"/>
            <a:ext cx="3099122" cy="309912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7"/>
              <a:stretch>
                <a:fillRect b="-50063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503577" y="5278804"/>
            <a:ext cx="3099122" cy="309912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t="-11586" b="-28814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5395370" y="7364044"/>
            <a:ext cx="2797154" cy="2797154"/>
          </a:xfrm>
          <a:custGeom>
            <a:avLst/>
            <a:gdLst/>
            <a:ahLst/>
            <a:cxnLst/>
            <a:rect l="l" t="t" r="r" b="b"/>
            <a:pathLst>
              <a:path w="2797154" h="2797154">
                <a:moveTo>
                  <a:pt x="0" y="0"/>
                </a:moveTo>
                <a:lnTo>
                  <a:pt x="2797154" y="0"/>
                </a:lnTo>
                <a:lnTo>
                  <a:pt x="2797154" y="2797154"/>
                </a:lnTo>
                <a:lnTo>
                  <a:pt x="0" y="27971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000000"/>
            </a:solidFill>
            <a:prstDash val="lgDash"/>
            <a:miter/>
          </a:ln>
        </p:spPr>
      </p:sp>
      <p:sp>
        <p:nvSpPr>
          <p:cNvPr id="15" name="TextBox 15"/>
          <p:cNvSpPr txBox="1"/>
          <p:nvPr/>
        </p:nvSpPr>
        <p:spPr>
          <a:xfrm>
            <a:off x="1501537" y="3853958"/>
            <a:ext cx="4044177" cy="11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2"/>
              </a:lnSpc>
            </a:pPr>
            <a:r>
              <a:rPr lang="en-US" sz="4196" dirty="0">
                <a:solidFill>
                  <a:srgbClr val="000000"/>
                </a:solidFill>
                <a:latin typeface="29LT Adir Medium"/>
                <a:hlinkClick r:id="rId10"/>
              </a:rPr>
              <a:t>Janka Zengerová</a:t>
            </a:r>
            <a:endParaRPr lang="en-US" sz="4196" dirty="0">
              <a:solidFill>
                <a:srgbClr val="000000"/>
              </a:solidFill>
              <a:latin typeface="29LT Adir Medium"/>
            </a:endParaRPr>
          </a:p>
          <a:p>
            <a:pPr>
              <a:lnSpc>
                <a:spcPts val="4516"/>
              </a:lnSpc>
              <a:spcBef>
                <a:spcPct val="0"/>
              </a:spcBef>
            </a:pPr>
            <a:endParaRPr lang="en-US" sz="4196" dirty="0">
              <a:solidFill>
                <a:srgbClr val="000000"/>
              </a:solidFill>
              <a:latin typeface="29LT Adir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734545" y="3853958"/>
            <a:ext cx="6094379" cy="1787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2"/>
              </a:lnSpc>
            </a:pPr>
            <a:r>
              <a:rPr lang="en-US" sz="4196" dirty="0">
                <a:solidFill>
                  <a:srgbClr val="000000"/>
                </a:solidFill>
                <a:latin typeface="29LT Adir Medium"/>
                <a:hlinkClick r:id="rId11" tooltip="https://insis.vse.cz/lide/clovek.pl?id=11065;"/>
              </a:rPr>
              <a:t>Barbora Minčík </a:t>
            </a:r>
          </a:p>
          <a:p>
            <a:pPr>
              <a:lnSpc>
                <a:spcPts val="4742"/>
              </a:lnSpc>
            </a:pPr>
            <a:r>
              <a:rPr lang="en-US" sz="4196" dirty="0">
                <a:solidFill>
                  <a:srgbClr val="000000"/>
                </a:solidFill>
                <a:latin typeface="29LT Adir Medium"/>
                <a:hlinkClick r:id="rId11" tooltip="https://insis.vse.cz/lide/clovek.pl?id=11065;"/>
              </a:rPr>
              <a:t>Sennešová</a:t>
            </a:r>
          </a:p>
          <a:p>
            <a:pPr>
              <a:lnSpc>
                <a:spcPts val="4516"/>
              </a:lnSpc>
              <a:spcBef>
                <a:spcPct val="0"/>
              </a:spcBef>
            </a:pPr>
            <a:endParaRPr lang="en-US" sz="4196" dirty="0">
              <a:solidFill>
                <a:srgbClr val="000000"/>
              </a:solidFill>
              <a:latin typeface="29LT Adir Medium"/>
              <a:hlinkClick r:id="rId11" tooltip="https://insis.vse.cz/lide/clovek.pl?id=11065;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1965513" y="3853958"/>
            <a:ext cx="5676898" cy="11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2"/>
              </a:lnSpc>
            </a:pPr>
            <a:r>
              <a:rPr lang="en-US" sz="4196">
                <a:solidFill>
                  <a:srgbClr val="000000"/>
                </a:solidFill>
                <a:latin typeface="29LT Adir Medium"/>
                <a:hlinkClick r:id="rId12" tooltip="https://insis.vse.cz/lide/clovek.pl?id=30672"/>
              </a:rPr>
              <a:t>Zuzana Manninen</a:t>
            </a:r>
          </a:p>
          <a:p>
            <a:pPr>
              <a:lnSpc>
                <a:spcPts val="4516"/>
              </a:lnSpc>
              <a:spcBef>
                <a:spcPct val="0"/>
              </a:spcBef>
            </a:pPr>
            <a:endParaRPr lang="en-US" sz="4196">
              <a:solidFill>
                <a:srgbClr val="000000"/>
              </a:solidFill>
              <a:latin typeface="29LT Adir Medium"/>
              <a:hlinkClick r:id="rId12" tooltip="https://insis.vse.cz/lide/clovek.pl?id=3067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6681507" y="8683881"/>
            <a:ext cx="4267771" cy="1167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2"/>
              </a:lnSpc>
            </a:pPr>
            <a:r>
              <a:rPr lang="en-US" sz="4196">
                <a:solidFill>
                  <a:srgbClr val="000000"/>
                </a:solidFill>
                <a:latin typeface="29LT Adir Medium"/>
                <a:hlinkClick r:id="rId13" tooltip="https://insis.vse.cz/lide/clovek.pl?id=115039"/>
              </a:rPr>
              <a:t>Karolína Kaslová</a:t>
            </a:r>
          </a:p>
          <a:p>
            <a:pPr>
              <a:lnSpc>
                <a:spcPts val="4516"/>
              </a:lnSpc>
              <a:spcBef>
                <a:spcPct val="0"/>
              </a:spcBef>
            </a:pPr>
            <a:endParaRPr lang="en-US" sz="4196">
              <a:solidFill>
                <a:srgbClr val="000000"/>
              </a:solidFill>
              <a:latin typeface="29LT Adir Medium"/>
              <a:hlinkClick r:id="rId13" tooltip="https://insis.vse.cz/lide/clovek.pl?id=115039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503577" y="8735371"/>
            <a:ext cx="3264631" cy="11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2"/>
              </a:lnSpc>
            </a:pPr>
            <a:r>
              <a:rPr lang="en-US" sz="4196">
                <a:solidFill>
                  <a:srgbClr val="000000"/>
                </a:solidFill>
                <a:latin typeface="29LT Adir Medium"/>
                <a:hlinkClick r:id="rId14" tooltip="https://insis.vse.cz/auth/lide/clovek.pl?id=51929;"/>
              </a:rPr>
              <a:t>Martina Poussin</a:t>
            </a:r>
          </a:p>
          <a:p>
            <a:pPr>
              <a:lnSpc>
                <a:spcPts val="4516"/>
              </a:lnSpc>
              <a:spcBef>
                <a:spcPct val="0"/>
              </a:spcBef>
            </a:pPr>
            <a:endParaRPr lang="en-US" sz="4196">
              <a:solidFill>
                <a:srgbClr val="000000"/>
              </a:solidFill>
              <a:latin typeface="29LT Adir Medium"/>
              <a:hlinkClick r:id="rId14" tooltip="https://insis.vse.cz/auth/lide/clovek.pl?id=51929;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965513" y="8623796"/>
            <a:ext cx="4044177" cy="1187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2"/>
              </a:lnSpc>
            </a:pPr>
            <a:r>
              <a:rPr lang="en-US" sz="4196">
                <a:solidFill>
                  <a:srgbClr val="000000"/>
                </a:solidFill>
                <a:latin typeface="29LT Adir Medium"/>
                <a:hlinkClick r:id="rId15" tooltip="https://insis.vse.cz/lide/clovek.pl?id=141040"/>
              </a:rPr>
              <a:t>Marta Slaninková</a:t>
            </a:r>
          </a:p>
          <a:p>
            <a:pPr>
              <a:lnSpc>
                <a:spcPts val="4516"/>
              </a:lnSpc>
              <a:spcBef>
                <a:spcPct val="0"/>
              </a:spcBef>
            </a:pPr>
            <a:endParaRPr lang="en-US" sz="4196">
              <a:solidFill>
                <a:srgbClr val="000000"/>
              </a:solidFill>
              <a:latin typeface="29LT Adir Medium"/>
              <a:hlinkClick r:id="rId15" tooltip="https://insis.vse.cz/lide/clovek.pl?id=141040"/>
            </a:endParaRPr>
          </a:p>
        </p:txBody>
      </p:sp>
      <p:sp>
        <p:nvSpPr>
          <p:cNvPr id="21" name="TextBox 21"/>
          <p:cNvSpPr txBox="1"/>
          <p:nvPr/>
        </p:nvSpPr>
        <p:spPr>
          <a:xfrm rot="5400000">
            <a:off x="12211122" y="4323784"/>
            <a:ext cx="9025425" cy="1274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27"/>
              </a:lnSpc>
            </a:pPr>
            <a:r>
              <a:rPr lang="en-US" sz="8696">
                <a:solidFill>
                  <a:srgbClr val="000000"/>
                </a:solidFill>
                <a:latin typeface="29LT Adir Medium"/>
              </a:rPr>
              <a:t>Coordinators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699330" y="0"/>
            <a:ext cx="8588670" cy="10287000"/>
          </a:xfrm>
          <a:prstGeom prst="rect">
            <a:avLst/>
          </a:prstGeom>
          <a:solidFill>
            <a:srgbClr val="009DE0"/>
          </a:solidFill>
        </p:spPr>
      </p:sp>
      <p:sp>
        <p:nvSpPr>
          <p:cNvPr id="3" name="Freeform 3"/>
          <p:cNvSpPr/>
          <p:nvPr/>
        </p:nvSpPr>
        <p:spPr>
          <a:xfrm>
            <a:off x="10364715" y="6606929"/>
            <a:ext cx="1235130" cy="1235130"/>
          </a:xfrm>
          <a:custGeom>
            <a:avLst/>
            <a:gdLst/>
            <a:ahLst/>
            <a:cxnLst/>
            <a:rect l="l" t="t" r="r" b="b"/>
            <a:pathLst>
              <a:path w="1235130" h="1235130">
                <a:moveTo>
                  <a:pt x="0" y="0"/>
                </a:moveTo>
                <a:lnTo>
                  <a:pt x="1235130" y="0"/>
                </a:lnTo>
                <a:lnTo>
                  <a:pt x="1235130" y="1235130"/>
                </a:lnTo>
                <a:lnTo>
                  <a:pt x="0" y="1235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64715" y="8640735"/>
            <a:ext cx="1235130" cy="1235130"/>
          </a:xfrm>
          <a:custGeom>
            <a:avLst/>
            <a:gdLst/>
            <a:ahLst/>
            <a:cxnLst/>
            <a:rect l="l" t="t" r="r" b="b"/>
            <a:pathLst>
              <a:path w="1235130" h="1235130">
                <a:moveTo>
                  <a:pt x="0" y="0"/>
                </a:moveTo>
                <a:lnTo>
                  <a:pt x="1235130" y="0"/>
                </a:lnTo>
                <a:lnTo>
                  <a:pt x="1235130" y="1235130"/>
                </a:lnTo>
                <a:lnTo>
                  <a:pt x="0" y="12351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364715" y="672145"/>
            <a:ext cx="1235130" cy="1301850"/>
          </a:xfrm>
          <a:custGeom>
            <a:avLst/>
            <a:gdLst/>
            <a:ahLst/>
            <a:cxnLst/>
            <a:rect l="l" t="t" r="r" b="b"/>
            <a:pathLst>
              <a:path w="1235130" h="1301850">
                <a:moveTo>
                  <a:pt x="0" y="0"/>
                </a:moveTo>
                <a:lnTo>
                  <a:pt x="1235130" y="0"/>
                </a:lnTo>
                <a:lnTo>
                  <a:pt x="1235130" y="1301850"/>
                </a:lnTo>
                <a:lnTo>
                  <a:pt x="0" y="13018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364715" y="2415411"/>
            <a:ext cx="1235130" cy="1342532"/>
          </a:xfrm>
          <a:custGeom>
            <a:avLst/>
            <a:gdLst/>
            <a:ahLst/>
            <a:cxnLst/>
            <a:rect l="l" t="t" r="r" b="b"/>
            <a:pathLst>
              <a:path w="1235130" h="1342532">
                <a:moveTo>
                  <a:pt x="0" y="0"/>
                </a:moveTo>
                <a:lnTo>
                  <a:pt x="1235130" y="0"/>
                </a:lnTo>
                <a:lnTo>
                  <a:pt x="1235130" y="1342533"/>
                </a:lnTo>
                <a:lnTo>
                  <a:pt x="0" y="13425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64715" y="4525935"/>
            <a:ext cx="1235130" cy="1235130"/>
          </a:xfrm>
          <a:custGeom>
            <a:avLst/>
            <a:gdLst/>
            <a:ahLst/>
            <a:cxnLst/>
            <a:rect l="l" t="t" r="r" b="b"/>
            <a:pathLst>
              <a:path w="1235130" h="1235130">
                <a:moveTo>
                  <a:pt x="0" y="0"/>
                </a:moveTo>
                <a:lnTo>
                  <a:pt x="1235130" y="0"/>
                </a:lnTo>
                <a:lnTo>
                  <a:pt x="1235130" y="1235130"/>
                </a:lnTo>
                <a:lnTo>
                  <a:pt x="0" y="12351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6477" y="4230243"/>
            <a:ext cx="433995" cy="457439"/>
          </a:xfrm>
          <a:custGeom>
            <a:avLst/>
            <a:gdLst/>
            <a:ahLst/>
            <a:cxnLst/>
            <a:rect l="l" t="t" r="r" b="b"/>
            <a:pathLst>
              <a:path w="433995" h="457439">
                <a:moveTo>
                  <a:pt x="0" y="0"/>
                </a:moveTo>
                <a:lnTo>
                  <a:pt x="433995" y="0"/>
                </a:lnTo>
                <a:lnTo>
                  <a:pt x="433995" y="457439"/>
                </a:lnTo>
                <a:lnTo>
                  <a:pt x="0" y="457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>
            <a:hlinkClick r:id="rId15" tooltip="https://www.facebook.com/groups/VSEvyjezdy"/>
          </p:cNvPr>
          <p:cNvSpPr/>
          <p:nvPr/>
        </p:nvSpPr>
        <p:spPr>
          <a:xfrm rot="-5400000" flipH="1" flipV="1">
            <a:off x="751105" y="5316770"/>
            <a:ext cx="359667" cy="528923"/>
          </a:xfrm>
          <a:custGeom>
            <a:avLst/>
            <a:gdLst/>
            <a:ahLst/>
            <a:cxnLst/>
            <a:rect l="l" t="t" r="r" b="b"/>
            <a:pathLst>
              <a:path w="359667" h="528923">
                <a:moveTo>
                  <a:pt x="359667" y="528923"/>
                </a:moveTo>
                <a:lnTo>
                  <a:pt x="0" y="528923"/>
                </a:lnTo>
                <a:lnTo>
                  <a:pt x="0" y="0"/>
                </a:lnTo>
                <a:lnTo>
                  <a:pt x="359667" y="0"/>
                </a:lnTo>
                <a:lnTo>
                  <a:pt x="359667" y="528923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>
            <a:hlinkClick r:id="rId18" tooltip="https://insis.vse.cz/auth/int/zavzpr.pl"/>
          </p:cNvPr>
          <p:cNvSpPr/>
          <p:nvPr/>
        </p:nvSpPr>
        <p:spPr>
          <a:xfrm rot="-5400000" flipH="1" flipV="1">
            <a:off x="767925" y="6522301"/>
            <a:ext cx="359667" cy="528923"/>
          </a:xfrm>
          <a:custGeom>
            <a:avLst/>
            <a:gdLst/>
            <a:ahLst/>
            <a:cxnLst/>
            <a:rect l="l" t="t" r="r" b="b"/>
            <a:pathLst>
              <a:path w="359667" h="528923">
                <a:moveTo>
                  <a:pt x="359668" y="528923"/>
                </a:moveTo>
                <a:lnTo>
                  <a:pt x="0" y="528923"/>
                </a:lnTo>
                <a:lnTo>
                  <a:pt x="0" y="0"/>
                </a:lnTo>
                <a:lnTo>
                  <a:pt x="359668" y="0"/>
                </a:lnTo>
                <a:lnTo>
                  <a:pt x="359668" y="528923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77968" y="7347755"/>
            <a:ext cx="8588669" cy="25859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727"/>
              </a:lnSpc>
            </a:pPr>
            <a:r>
              <a:rPr lang="en-US" sz="4627" dirty="0">
                <a:solidFill>
                  <a:srgbClr val="000000"/>
                </a:solidFill>
                <a:latin typeface="29LT Adir Light Bold"/>
              </a:rPr>
              <a:t>consulting hours:</a:t>
            </a:r>
          </a:p>
          <a:p>
            <a:pPr>
              <a:lnSpc>
                <a:spcPts val="6153"/>
              </a:lnSpc>
            </a:pPr>
            <a:r>
              <a:rPr lang="en-US" sz="4627" dirty="0">
                <a:solidFill>
                  <a:srgbClr val="000000"/>
                </a:solidFill>
                <a:latin typeface="29LT Adir Light Bold"/>
              </a:rPr>
              <a:t>         Mon-Thu 10:00-12:00</a:t>
            </a:r>
          </a:p>
          <a:p>
            <a:pPr>
              <a:lnSpc>
                <a:spcPts val="6153"/>
              </a:lnSpc>
            </a:pPr>
            <a:r>
              <a:rPr lang="en-US" sz="4627" dirty="0">
                <a:solidFill>
                  <a:srgbClr val="000000"/>
                </a:solidFill>
                <a:latin typeface="29LT Adir Light Bold"/>
              </a:rPr>
              <a:t>         online every Wed 10:00-10:30</a:t>
            </a:r>
          </a:p>
        </p:txBody>
      </p:sp>
      <p:sp>
        <p:nvSpPr>
          <p:cNvPr id="12" name="Freeform 12">
            <a:hlinkClick r:id="rId19" tooltip="https://ozs.vse.cz/kontakty/"/>
          </p:cNvPr>
          <p:cNvSpPr/>
          <p:nvPr/>
        </p:nvSpPr>
        <p:spPr>
          <a:xfrm>
            <a:off x="1341609" y="8465517"/>
            <a:ext cx="381929" cy="432224"/>
          </a:xfrm>
          <a:custGeom>
            <a:avLst/>
            <a:gdLst/>
            <a:ahLst/>
            <a:cxnLst/>
            <a:rect l="l" t="t" r="r" b="b"/>
            <a:pathLst>
              <a:path w="381929" h="432224">
                <a:moveTo>
                  <a:pt x="0" y="0"/>
                </a:moveTo>
                <a:lnTo>
                  <a:pt x="381929" y="0"/>
                </a:lnTo>
                <a:lnTo>
                  <a:pt x="381929" y="432224"/>
                </a:lnTo>
                <a:lnTo>
                  <a:pt x="0" y="4322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>
            <a:hlinkClick r:id="rId22" tooltip="https://kalendar.vse.cz/event/show?date=2470&amp;web=ozs.vse.cz"/>
          </p:cNvPr>
          <p:cNvSpPr/>
          <p:nvPr/>
        </p:nvSpPr>
        <p:spPr>
          <a:xfrm>
            <a:off x="1341609" y="9337294"/>
            <a:ext cx="424756" cy="414137"/>
          </a:xfrm>
          <a:custGeom>
            <a:avLst/>
            <a:gdLst/>
            <a:ahLst/>
            <a:cxnLst/>
            <a:rect l="l" t="t" r="r" b="b"/>
            <a:pathLst>
              <a:path w="424756" h="414137">
                <a:moveTo>
                  <a:pt x="0" y="0"/>
                </a:moveTo>
                <a:lnTo>
                  <a:pt x="424756" y="0"/>
                </a:lnTo>
                <a:lnTo>
                  <a:pt x="424756" y="414137"/>
                </a:lnTo>
                <a:lnTo>
                  <a:pt x="0" y="41413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270953" y="1397101"/>
            <a:ext cx="7235385" cy="5843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254"/>
              </a:lnSpc>
            </a:pPr>
            <a:r>
              <a:rPr lang="en-US" sz="4627" dirty="0">
                <a:solidFill>
                  <a:srgbClr val="000000"/>
                </a:solidFill>
                <a:latin typeface="29LT Adir Light Bold"/>
              </a:rPr>
              <a:t>Emails from the coordinators</a:t>
            </a:r>
          </a:p>
          <a:p>
            <a:pPr>
              <a:lnSpc>
                <a:spcPts val="9254"/>
              </a:lnSpc>
            </a:pPr>
            <a:r>
              <a:rPr lang="en-US" sz="4627" dirty="0">
                <a:solidFill>
                  <a:srgbClr val="000000"/>
                </a:solidFill>
                <a:latin typeface="29LT Adir Light Bold"/>
              </a:rPr>
              <a:t>Erasmus picker</a:t>
            </a:r>
          </a:p>
          <a:p>
            <a:pPr>
              <a:lnSpc>
                <a:spcPts val="9254"/>
              </a:lnSpc>
            </a:pPr>
            <a:r>
              <a:rPr lang="en-US" sz="4627" dirty="0">
                <a:solidFill>
                  <a:srgbClr val="000000"/>
                </a:solidFill>
                <a:latin typeface="29LT Adir Light Bold"/>
              </a:rPr>
              <a:t>partner university website </a:t>
            </a:r>
          </a:p>
          <a:p>
            <a:pPr>
              <a:lnSpc>
                <a:spcPts val="9254"/>
              </a:lnSpc>
            </a:pPr>
            <a:r>
              <a:rPr lang="en-US" sz="4627" dirty="0">
                <a:solidFill>
                  <a:srgbClr val="000000"/>
                </a:solidFill>
                <a:latin typeface="29LT Adir Light Bold"/>
              </a:rPr>
              <a:t>FB group outgoing students</a:t>
            </a:r>
          </a:p>
          <a:p>
            <a:pPr>
              <a:lnSpc>
                <a:spcPts val="9254"/>
              </a:lnSpc>
            </a:pPr>
            <a:r>
              <a:rPr lang="en-US" sz="4627" dirty="0">
                <a:solidFill>
                  <a:srgbClr val="000000"/>
                </a:solidFill>
                <a:latin typeface="29LT Adir Light Bold"/>
              </a:rPr>
              <a:t>final reports in InSIS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6477" y="381340"/>
            <a:ext cx="9032853" cy="12752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835"/>
              </a:lnSpc>
            </a:pPr>
            <a:r>
              <a:rPr lang="en-US" sz="8703">
                <a:solidFill>
                  <a:srgbClr val="000000"/>
                </a:solidFill>
                <a:latin typeface="29LT Adir Light Bold"/>
              </a:rPr>
              <a:t>Information sources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792837" y="886302"/>
            <a:ext cx="2676674" cy="89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2"/>
              </a:lnSpc>
              <a:spcBef>
                <a:spcPct val="0"/>
              </a:spcBef>
            </a:pPr>
            <a:r>
              <a:rPr lang="en-US" sz="6029">
                <a:solidFill>
                  <a:srgbClr val="FFFFFF"/>
                </a:solidFill>
                <a:latin typeface="29LT Adir Light Bold"/>
                <a:hlinkClick r:id="rId25" tooltip="https://ozs.vse.cz"/>
              </a:rPr>
              <a:t>ozs.vse.cz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38639" y="2649910"/>
            <a:ext cx="3035266" cy="892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2"/>
              </a:lnSpc>
              <a:spcBef>
                <a:spcPct val="0"/>
              </a:spcBef>
            </a:pPr>
            <a:r>
              <a:rPr lang="en-US" sz="6029">
                <a:solidFill>
                  <a:srgbClr val="FFFFFF"/>
                </a:solidFill>
                <a:latin typeface="29LT Adir Light Bold"/>
              </a:rPr>
              <a:t>ozs@vse.cz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624188" y="4706732"/>
            <a:ext cx="3264168" cy="892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2"/>
              </a:lnSpc>
              <a:spcBef>
                <a:spcPct val="0"/>
              </a:spcBef>
            </a:pPr>
            <a:r>
              <a:rPr lang="en-US" sz="6029">
                <a:solidFill>
                  <a:srgbClr val="FFFFFF"/>
                </a:solidFill>
                <a:latin typeface="29LT Adir Light Bold"/>
              </a:rPr>
              <a:t>5th floor RB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738833" y="6787726"/>
            <a:ext cx="4844207" cy="89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2"/>
              </a:lnSpc>
              <a:spcBef>
                <a:spcPct val="0"/>
              </a:spcBef>
            </a:pPr>
            <a:r>
              <a:rPr lang="en-US" sz="6029">
                <a:solidFill>
                  <a:srgbClr val="FFFFFF"/>
                </a:solidFill>
                <a:latin typeface="29LT Adir Light Bold"/>
                <a:hlinkClick r:id="rId26" tooltip="https://www.facebook.com/vsestudyabroad"/>
              </a:rPr>
              <a:t>VSE Study Abroad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2615695" y="8821532"/>
            <a:ext cx="5108228" cy="89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2"/>
              </a:lnSpc>
              <a:spcBef>
                <a:spcPct val="0"/>
              </a:spcBef>
            </a:pPr>
            <a:r>
              <a:rPr lang="en-US" sz="6029">
                <a:solidFill>
                  <a:srgbClr val="FFFFFF"/>
                </a:solidFill>
                <a:latin typeface="29LT Adir Light Bold"/>
                <a:hlinkClick r:id="rId27" tooltip="https://www.instagram.com/vse_studyabroad/"/>
              </a:rPr>
              <a:t>@vse_studyabroad</a:t>
            </a:r>
          </a:p>
        </p:txBody>
      </p:sp>
      <p:sp>
        <p:nvSpPr>
          <p:cNvPr id="21" name="Freeform 21">
            <a:hlinkClick r:id="rId28" tooltip="https://app.powerbi.com/view?r=eyJrIjoiYmJjNzNmOGMtOWM0Mi00NmIxLWE5MGEtOGVhODk4MjI4NDhkIiwidCI6IjJiNTFhNGIzLTQ0M2YtNDQwNi04Y2E0LTE5MDU2YTc5YTQ0NCIsImMiOjh9"/>
          </p:cNvPr>
          <p:cNvSpPr/>
          <p:nvPr/>
        </p:nvSpPr>
        <p:spPr>
          <a:xfrm rot="5399999">
            <a:off x="756487" y="2996667"/>
            <a:ext cx="382543" cy="562563"/>
          </a:xfrm>
          <a:custGeom>
            <a:avLst/>
            <a:gdLst/>
            <a:ahLst/>
            <a:cxnLst/>
            <a:rect l="l" t="t" r="r" b="b"/>
            <a:pathLst>
              <a:path w="382543" h="562563">
                <a:moveTo>
                  <a:pt x="0" y="0"/>
                </a:moveTo>
                <a:lnTo>
                  <a:pt x="382544" y="0"/>
                </a:lnTo>
                <a:lnTo>
                  <a:pt x="382544" y="562564"/>
                </a:lnTo>
                <a:lnTo>
                  <a:pt x="0" y="56256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3918" y="2527046"/>
            <a:ext cx="7884601" cy="3965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97"/>
              </a:lnSpc>
            </a:pPr>
            <a:r>
              <a:rPr lang="en-US" sz="4599">
                <a:solidFill>
                  <a:srgbClr val="000000"/>
                </a:solidFill>
                <a:latin typeface="29LT Adir Medium"/>
              </a:rPr>
              <a:t>confirmation form in the email</a:t>
            </a:r>
          </a:p>
          <a:p>
            <a:pPr>
              <a:lnSpc>
                <a:spcPts val="5197"/>
              </a:lnSpc>
            </a:pPr>
            <a:endParaRPr lang="en-US" sz="4599">
              <a:solidFill>
                <a:srgbClr val="000000"/>
              </a:solidFill>
              <a:latin typeface="29LT Adir Medium"/>
            </a:endParaRPr>
          </a:p>
          <a:p>
            <a:pPr>
              <a:lnSpc>
                <a:spcPts val="5197"/>
              </a:lnSpc>
            </a:pPr>
            <a:r>
              <a:rPr lang="en-US" sz="4599">
                <a:solidFill>
                  <a:srgbClr val="000000"/>
                </a:solidFill>
                <a:latin typeface="29LT Adir Medium"/>
              </a:rPr>
              <a:t>a possibility to change the semester of the mobility </a:t>
            </a:r>
          </a:p>
          <a:p>
            <a:pPr>
              <a:lnSpc>
                <a:spcPts val="5197"/>
              </a:lnSpc>
            </a:pPr>
            <a:endParaRPr lang="en-US" sz="4599">
              <a:solidFill>
                <a:srgbClr val="000000"/>
              </a:solidFill>
              <a:latin typeface="29LT Adir Medium"/>
            </a:endParaRPr>
          </a:p>
          <a:p>
            <a:pPr>
              <a:lnSpc>
                <a:spcPts val="5197"/>
              </a:lnSpc>
              <a:spcBef>
                <a:spcPct val="0"/>
              </a:spcBef>
            </a:pPr>
            <a:r>
              <a:rPr lang="en-US" sz="4599">
                <a:solidFill>
                  <a:srgbClr val="000000"/>
                </a:solidFill>
                <a:latin typeface="29LT Adir Medium"/>
              </a:rPr>
              <a:t>cancelation of the mobility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2393" y="740938"/>
            <a:ext cx="8380912" cy="127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30"/>
              </a:lnSpc>
            </a:pPr>
            <a:r>
              <a:rPr lang="en-US" sz="8700">
                <a:solidFill>
                  <a:srgbClr val="000000"/>
                </a:solidFill>
                <a:latin typeface="29LT Adir Medium"/>
              </a:rPr>
              <a:t> Confirm the mobility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87749" y="6674994"/>
            <a:ext cx="7433947" cy="2416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29LT Adir Medium"/>
              </a:rPr>
              <a:t>- the sooner the better</a:t>
            </a:r>
          </a:p>
          <a:p>
            <a:pPr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29LT Adir Medium"/>
              </a:rPr>
              <a:t>- the spot is not yours</a:t>
            </a:r>
          </a:p>
          <a:p>
            <a:pPr>
              <a:lnSpc>
                <a:spcPts val="6439"/>
              </a:lnSpc>
            </a:pPr>
            <a:r>
              <a:rPr lang="en-US" sz="4599" dirty="0">
                <a:solidFill>
                  <a:srgbClr val="000000"/>
                </a:solidFill>
                <a:latin typeface="29LT Adir Medium"/>
              </a:rPr>
              <a:t>- another spot cannot be offered</a:t>
            </a:r>
          </a:p>
        </p:txBody>
      </p:sp>
      <p:sp>
        <p:nvSpPr>
          <p:cNvPr id="5" name="Freeform 5"/>
          <p:cNvSpPr/>
          <p:nvPr/>
        </p:nvSpPr>
        <p:spPr>
          <a:xfrm>
            <a:off x="9666305" y="0"/>
            <a:ext cx="8621695" cy="10287000"/>
          </a:xfrm>
          <a:custGeom>
            <a:avLst/>
            <a:gdLst/>
            <a:ahLst/>
            <a:cxnLst/>
            <a:rect l="l" t="t" r="r" b="b"/>
            <a:pathLst>
              <a:path w="8621695" h="10287000">
                <a:moveTo>
                  <a:pt x="0" y="0"/>
                </a:moveTo>
                <a:lnTo>
                  <a:pt x="8621695" y="0"/>
                </a:lnTo>
                <a:lnTo>
                  <a:pt x="86216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931" t="-2134" r="-10931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666305" y="0"/>
            <a:ext cx="8621695" cy="10287000"/>
          </a:xfrm>
          <a:custGeom>
            <a:avLst/>
            <a:gdLst/>
            <a:ahLst/>
            <a:cxnLst/>
            <a:rect l="l" t="t" r="r" b="b"/>
            <a:pathLst>
              <a:path w="8621695" h="10287000">
                <a:moveTo>
                  <a:pt x="8621695" y="0"/>
                </a:moveTo>
                <a:lnTo>
                  <a:pt x="0" y="0"/>
                </a:lnTo>
                <a:lnTo>
                  <a:pt x="0" y="10287000"/>
                </a:lnTo>
                <a:lnTo>
                  <a:pt x="8621695" y="10287000"/>
                </a:lnTo>
                <a:lnTo>
                  <a:pt x="8621695" y="0"/>
                </a:lnTo>
                <a:close/>
              </a:path>
            </a:pathLst>
          </a:custGeom>
          <a:blipFill>
            <a:blip r:embed="rId3"/>
            <a:stretch>
              <a:fillRect l="-121017" r="-243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66305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7" r="-2481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9699" y="4349275"/>
            <a:ext cx="8935069" cy="1838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272"/>
              </a:lnSpc>
            </a:pPr>
            <a:r>
              <a:rPr lang="en-US" sz="12630">
                <a:solidFill>
                  <a:srgbClr val="000000"/>
                </a:solidFill>
                <a:latin typeface="29LT Adir Light Bold"/>
              </a:rPr>
              <a:t>Before mobility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2629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340182" y="5195800"/>
            <a:ext cx="8936070" cy="4295775"/>
            <a:chOff x="0" y="0"/>
            <a:chExt cx="3022819" cy="14531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22819" cy="1453139"/>
            </a:xfrm>
            <a:custGeom>
              <a:avLst/>
              <a:gdLst/>
              <a:ahLst/>
              <a:cxnLst/>
              <a:rect l="l" t="t" r="r" b="b"/>
              <a:pathLst>
                <a:path w="3022819" h="1453139">
                  <a:moveTo>
                    <a:pt x="0" y="0"/>
                  </a:moveTo>
                  <a:lnTo>
                    <a:pt x="3022819" y="0"/>
                  </a:lnTo>
                  <a:lnTo>
                    <a:pt x="3022819" y="1453139"/>
                  </a:lnTo>
                  <a:lnTo>
                    <a:pt x="0" y="145313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0" y="5195800"/>
            <a:ext cx="8936070" cy="4295775"/>
            <a:chOff x="0" y="0"/>
            <a:chExt cx="3022819" cy="145313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22819" cy="1453139"/>
            </a:xfrm>
            <a:custGeom>
              <a:avLst/>
              <a:gdLst/>
              <a:ahLst/>
              <a:cxnLst/>
              <a:rect l="l" t="t" r="r" b="b"/>
              <a:pathLst>
                <a:path w="3022819" h="1453139">
                  <a:moveTo>
                    <a:pt x="0" y="0"/>
                  </a:moveTo>
                  <a:lnTo>
                    <a:pt x="3022819" y="0"/>
                  </a:lnTo>
                  <a:lnTo>
                    <a:pt x="3022819" y="1453139"/>
                  </a:lnTo>
                  <a:lnTo>
                    <a:pt x="0" y="145313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0" y="0"/>
            <a:ext cx="8914039" cy="956784"/>
          </a:xfrm>
          <a:custGeom>
            <a:avLst/>
            <a:gdLst/>
            <a:ahLst/>
            <a:cxnLst/>
            <a:rect l="l" t="t" r="r" b="b"/>
            <a:pathLst>
              <a:path w="8914039" h="956784">
                <a:moveTo>
                  <a:pt x="0" y="0"/>
                </a:moveTo>
                <a:lnTo>
                  <a:pt x="8914039" y="0"/>
                </a:lnTo>
                <a:lnTo>
                  <a:pt x="8914039" y="956784"/>
                </a:lnTo>
                <a:lnTo>
                  <a:pt x="0" y="956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5833" b="-41583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16840" y="146223"/>
            <a:ext cx="764457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5375" y="5503866"/>
            <a:ext cx="8415460" cy="47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8"/>
              </a:lnSpc>
            </a:pPr>
            <a:r>
              <a:rPr lang="en-US" sz="2727" spc="409">
                <a:solidFill>
                  <a:srgbClr val="34313A"/>
                </a:solidFill>
                <a:latin typeface="League Gothic Bold"/>
              </a:rPr>
              <a:t>2) ONLINE LEARNING AGREEMENT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75375" y="6393758"/>
            <a:ext cx="7060615" cy="2196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- Student completes Online Learning Agreement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  (OLA), i.e. a form with courses s/he wants to study,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  and uploads the signed OLA into the InSIS checklist.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- consult with your programme coordinator / academic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  director at VSE</a:t>
            </a:r>
          </a:p>
        </p:txBody>
      </p:sp>
      <p:sp>
        <p:nvSpPr>
          <p:cNvPr id="13" name="Freeform 13"/>
          <p:cNvSpPr/>
          <p:nvPr/>
        </p:nvSpPr>
        <p:spPr>
          <a:xfrm>
            <a:off x="6674759" y="5442870"/>
            <a:ext cx="2016076" cy="2016076"/>
          </a:xfrm>
          <a:custGeom>
            <a:avLst/>
            <a:gdLst/>
            <a:ahLst/>
            <a:cxnLst/>
            <a:rect l="l" t="t" r="r" b="b"/>
            <a:pathLst>
              <a:path w="2016076" h="2016076">
                <a:moveTo>
                  <a:pt x="0" y="0"/>
                </a:moveTo>
                <a:lnTo>
                  <a:pt x="2016076" y="0"/>
                </a:lnTo>
                <a:lnTo>
                  <a:pt x="2016076" y="2016076"/>
                </a:lnTo>
                <a:lnTo>
                  <a:pt x="0" y="2016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66408" y="2657661"/>
            <a:ext cx="1795445" cy="1784430"/>
          </a:xfrm>
          <a:custGeom>
            <a:avLst/>
            <a:gdLst/>
            <a:ahLst/>
            <a:cxnLst/>
            <a:rect l="l" t="t" r="r" b="b"/>
            <a:pathLst>
              <a:path w="1795445" h="1784430">
                <a:moveTo>
                  <a:pt x="0" y="0"/>
                </a:moveTo>
                <a:lnTo>
                  <a:pt x="1795445" y="0"/>
                </a:lnTo>
                <a:lnTo>
                  <a:pt x="1795445" y="1784430"/>
                </a:lnTo>
                <a:lnTo>
                  <a:pt x="0" y="1784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3" r="-10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589335" y="165225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12" b="-21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2030" y="132180"/>
            <a:ext cx="2452827" cy="706414"/>
          </a:xfrm>
          <a:custGeom>
            <a:avLst/>
            <a:gdLst/>
            <a:ahLst/>
            <a:cxnLst/>
            <a:rect l="l" t="t" r="r" b="b"/>
            <a:pathLst>
              <a:path w="2452827" h="706414">
                <a:moveTo>
                  <a:pt x="0" y="0"/>
                </a:moveTo>
                <a:lnTo>
                  <a:pt x="2452827" y="0"/>
                </a:lnTo>
                <a:lnTo>
                  <a:pt x="2452827" y="706414"/>
                </a:lnTo>
                <a:lnTo>
                  <a:pt x="0" y="7064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650" r="-65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307870" y="0"/>
            <a:ext cx="8968381" cy="961139"/>
          </a:xfrm>
          <a:custGeom>
            <a:avLst/>
            <a:gdLst/>
            <a:ahLst/>
            <a:cxnLst/>
            <a:rect l="l" t="t" r="r" b="b"/>
            <a:pathLst>
              <a:path w="8968381" h="961139">
                <a:moveTo>
                  <a:pt x="0" y="0"/>
                </a:moveTo>
                <a:lnTo>
                  <a:pt x="8968381" y="0"/>
                </a:lnTo>
                <a:lnTo>
                  <a:pt x="8968381" y="961139"/>
                </a:lnTo>
                <a:lnTo>
                  <a:pt x="0" y="961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6549" b="-416549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928471" y="147297"/>
            <a:ext cx="769948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19" name="Freeform 19"/>
          <p:cNvSpPr/>
          <p:nvPr/>
        </p:nvSpPr>
        <p:spPr>
          <a:xfrm>
            <a:off x="10018338" y="2657661"/>
            <a:ext cx="1795445" cy="1784430"/>
          </a:xfrm>
          <a:custGeom>
            <a:avLst/>
            <a:gdLst/>
            <a:ahLst/>
            <a:cxnLst/>
            <a:rect l="l" t="t" r="r" b="b"/>
            <a:pathLst>
              <a:path w="1795445" h="1784430">
                <a:moveTo>
                  <a:pt x="0" y="0"/>
                </a:moveTo>
                <a:lnTo>
                  <a:pt x="1795445" y="0"/>
                </a:lnTo>
                <a:lnTo>
                  <a:pt x="1795445" y="1784430"/>
                </a:lnTo>
                <a:lnTo>
                  <a:pt x="0" y="1784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3" r="-103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930251" y="176240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12" b="-212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0" y="961139"/>
            <a:ext cx="8936070" cy="980574"/>
            <a:chOff x="0" y="0"/>
            <a:chExt cx="3022819" cy="33170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22819" cy="331700"/>
            </a:xfrm>
            <a:custGeom>
              <a:avLst/>
              <a:gdLst/>
              <a:ahLst/>
              <a:cxnLst/>
              <a:rect l="l" t="t" r="r" b="b"/>
              <a:pathLst>
                <a:path w="3022819" h="331700">
                  <a:moveTo>
                    <a:pt x="0" y="0"/>
                  </a:moveTo>
                  <a:lnTo>
                    <a:pt x="3022819" y="0"/>
                  </a:lnTo>
                  <a:lnTo>
                    <a:pt x="3022819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TextBox 23"/>
          <p:cNvSpPr txBox="1"/>
          <p:nvPr/>
        </p:nvSpPr>
        <p:spPr>
          <a:xfrm>
            <a:off x="591138" y="1169274"/>
            <a:ext cx="7644575" cy="48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EUROPE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731720" y="2168846"/>
            <a:ext cx="5540545" cy="4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8"/>
              </a:lnSpc>
            </a:pPr>
            <a:r>
              <a:rPr lang="en-US" sz="2727" spc="327">
                <a:solidFill>
                  <a:srgbClr val="34313A"/>
                </a:solidFill>
                <a:latin typeface="League Gothic Bold"/>
              </a:rPr>
              <a:t>1) NOMINATION AND APPLICATION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17033" y="2841546"/>
            <a:ext cx="6036400" cy="175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- Student is nominated to the partner uni by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  the International Office (OZS). 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- Student submits an application according 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  to the partner uni instructions.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039590" y="2168846"/>
            <a:ext cx="5948100" cy="47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8"/>
              </a:lnSpc>
            </a:pPr>
            <a:r>
              <a:rPr lang="en-US" sz="2727" spc="327">
                <a:solidFill>
                  <a:srgbClr val="34313A"/>
                </a:solidFill>
                <a:latin typeface="League Gothic Bold"/>
              </a:rPr>
              <a:t>1) NOMINATION AND APPLICATION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736722" y="5480115"/>
            <a:ext cx="4890693" cy="47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18"/>
              </a:lnSpc>
            </a:pPr>
            <a:r>
              <a:rPr lang="en-US" sz="2727" spc="409">
                <a:solidFill>
                  <a:srgbClr val="34313A"/>
                </a:solidFill>
                <a:latin typeface="League Gothic Bold"/>
              </a:rPr>
              <a:t>2) LEARNING AGREEMENT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683613" y="6152934"/>
            <a:ext cx="8121644" cy="3518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- Student completes Learning Agreement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  (LA), i.e. a form with courses s/he wants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  to study, and uploads the signed LA into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  the InSIS checklist.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- consult with your programme coordinator / academic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  director at VSE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- credit conversion guide</a:t>
            </a:r>
          </a:p>
          <a:p>
            <a:pPr>
              <a:lnSpc>
                <a:spcPts val="3500"/>
              </a:lnSpc>
            </a:pPr>
            <a:endParaRPr lang="en-US" sz="2500" spc="25">
              <a:solidFill>
                <a:srgbClr val="34313A"/>
              </a:solidFill>
              <a:latin typeface="Advent Pro Medium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2039590" y="2841546"/>
            <a:ext cx="6036220" cy="1756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- Student is nominated to the partner uni by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  the International Office (OZS). 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- Student submits an application according  </a:t>
            </a:r>
          </a:p>
          <a:p>
            <a:pPr>
              <a:lnSpc>
                <a:spcPts val="3500"/>
              </a:lnSpc>
            </a:pPr>
            <a:r>
              <a:rPr lang="en-US" sz="2500" spc="25">
                <a:solidFill>
                  <a:srgbClr val="34313A"/>
                </a:solidFill>
                <a:latin typeface="Advent Pro Medium"/>
              </a:rPr>
              <a:t>  to the partner uni instructions.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9373960" y="961139"/>
            <a:ext cx="8914040" cy="980574"/>
            <a:chOff x="0" y="0"/>
            <a:chExt cx="3015366" cy="33170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015367" cy="331700"/>
            </a:xfrm>
            <a:custGeom>
              <a:avLst/>
              <a:gdLst/>
              <a:ahLst/>
              <a:cxnLst/>
              <a:rect l="l" t="t" r="r" b="b"/>
              <a:pathLst>
                <a:path w="3015367" h="331700">
                  <a:moveTo>
                    <a:pt x="0" y="0"/>
                  </a:moveTo>
                  <a:lnTo>
                    <a:pt x="3015367" y="0"/>
                  </a:lnTo>
                  <a:lnTo>
                    <a:pt x="3015367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10008692" y="1169274"/>
            <a:ext cx="7644575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OVERSEAS + SWITZERLAND</a:t>
            </a:r>
          </a:p>
        </p:txBody>
      </p:sp>
      <p:sp>
        <p:nvSpPr>
          <p:cNvPr id="33" name="Freeform 33"/>
          <p:cNvSpPr/>
          <p:nvPr/>
        </p:nvSpPr>
        <p:spPr>
          <a:xfrm>
            <a:off x="15675164" y="5442870"/>
            <a:ext cx="2016076" cy="2016076"/>
          </a:xfrm>
          <a:custGeom>
            <a:avLst/>
            <a:gdLst/>
            <a:ahLst/>
            <a:cxnLst/>
            <a:rect l="l" t="t" r="r" b="b"/>
            <a:pathLst>
              <a:path w="2016076" h="2016076">
                <a:moveTo>
                  <a:pt x="0" y="0"/>
                </a:moveTo>
                <a:lnTo>
                  <a:pt x="2016076" y="0"/>
                </a:lnTo>
                <a:lnTo>
                  <a:pt x="2016076" y="2016076"/>
                </a:lnTo>
                <a:lnTo>
                  <a:pt x="0" y="2016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2629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0"/>
            <a:ext cx="8914039" cy="956784"/>
          </a:xfrm>
          <a:custGeom>
            <a:avLst/>
            <a:gdLst/>
            <a:ahLst/>
            <a:cxnLst/>
            <a:rect l="l" t="t" r="r" b="b"/>
            <a:pathLst>
              <a:path w="8914039" h="956784">
                <a:moveTo>
                  <a:pt x="0" y="0"/>
                </a:moveTo>
                <a:lnTo>
                  <a:pt x="8914039" y="0"/>
                </a:lnTo>
                <a:lnTo>
                  <a:pt x="8914039" y="956784"/>
                </a:lnTo>
                <a:lnTo>
                  <a:pt x="0" y="956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5833" b="-41583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6840" y="146223"/>
            <a:ext cx="764457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7" name="Freeform 7"/>
          <p:cNvSpPr/>
          <p:nvPr/>
        </p:nvSpPr>
        <p:spPr>
          <a:xfrm>
            <a:off x="7589335" y="165225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30" y="132180"/>
            <a:ext cx="2452827" cy="706414"/>
          </a:xfrm>
          <a:custGeom>
            <a:avLst/>
            <a:gdLst/>
            <a:ahLst/>
            <a:cxnLst/>
            <a:rect l="l" t="t" r="r" b="b"/>
            <a:pathLst>
              <a:path w="2452827" h="706414">
                <a:moveTo>
                  <a:pt x="0" y="0"/>
                </a:moveTo>
                <a:lnTo>
                  <a:pt x="2452827" y="0"/>
                </a:lnTo>
                <a:lnTo>
                  <a:pt x="2452827" y="706414"/>
                </a:lnTo>
                <a:lnTo>
                  <a:pt x="0" y="7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50" r="-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07870" y="0"/>
            <a:ext cx="8968381" cy="961139"/>
          </a:xfrm>
          <a:custGeom>
            <a:avLst/>
            <a:gdLst/>
            <a:ahLst/>
            <a:cxnLst/>
            <a:rect l="l" t="t" r="r" b="b"/>
            <a:pathLst>
              <a:path w="8968381" h="961139">
                <a:moveTo>
                  <a:pt x="0" y="0"/>
                </a:moveTo>
                <a:lnTo>
                  <a:pt x="8968381" y="0"/>
                </a:lnTo>
                <a:lnTo>
                  <a:pt x="8968381" y="961139"/>
                </a:lnTo>
                <a:lnTo>
                  <a:pt x="0" y="961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6549" b="-41654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28471" y="147297"/>
            <a:ext cx="769948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930251" y="176240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961139"/>
            <a:ext cx="8936070" cy="980574"/>
            <a:chOff x="0" y="0"/>
            <a:chExt cx="3022819" cy="3317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22819" cy="331700"/>
            </a:xfrm>
            <a:custGeom>
              <a:avLst/>
              <a:gdLst/>
              <a:ahLst/>
              <a:cxnLst/>
              <a:rect l="l" t="t" r="r" b="b"/>
              <a:pathLst>
                <a:path w="3022819" h="331700">
                  <a:moveTo>
                    <a:pt x="0" y="0"/>
                  </a:moveTo>
                  <a:lnTo>
                    <a:pt x="3022819" y="0"/>
                  </a:lnTo>
                  <a:lnTo>
                    <a:pt x="3022819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373960" y="961139"/>
            <a:ext cx="8914040" cy="980574"/>
            <a:chOff x="0" y="0"/>
            <a:chExt cx="3015366" cy="331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15367" cy="331700"/>
            </a:xfrm>
            <a:custGeom>
              <a:avLst/>
              <a:gdLst/>
              <a:ahLst/>
              <a:cxnLst/>
              <a:rect l="l" t="t" r="r" b="b"/>
              <a:pathLst>
                <a:path w="3015367" h="331700">
                  <a:moveTo>
                    <a:pt x="0" y="0"/>
                  </a:moveTo>
                  <a:lnTo>
                    <a:pt x="3015367" y="0"/>
                  </a:lnTo>
                  <a:lnTo>
                    <a:pt x="3015367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4340" y="4828316"/>
            <a:ext cx="8936070" cy="1328873"/>
            <a:chOff x="0" y="0"/>
            <a:chExt cx="3022819" cy="4495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22819" cy="449520"/>
            </a:xfrm>
            <a:custGeom>
              <a:avLst/>
              <a:gdLst/>
              <a:ahLst/>
              <a:cxnLst/>
              <a:rect l="l" t="t" r="r" b="b"/>
              <a:pathLst>
                <a:path w="3022819" h="449520">
                  <a:moveTo>
                    <a:pt x="0" y="0"/>
                  </a:moveTo>
                  <a:lnTo>
                    <a:pt x="3022819" y="0"/>
                  </a:lnTo>
                  <a:lnTo>
                    <a:pt x="3022819" y="449520"/>
                  </a:lnTo>
                  <a:lnTo>
                    <a:pt x="0" y="4495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735479" y="2249225"/>
            <a:ext cx="1638079" cy="2006647"/>
          </a:xfrm>
          <a:custGeom>
            <a:avLst/>
            <a:gdLst/>
            <a:ahLst/>
            <a:cxnLst/>
            <a:rect l="l" t="t" r="r" b="b"/>
            <a:pathLst>
              <a:path w="1638079" h="2006647">
                <a:moveTo>
                  <a:pt x="0" y="0"/>
                </a:moveTo>
                <a:lnTo>
                  <a:pt x="1638079" y="0"/>
                </a:lnTo>
                <a:lnTo>
                  <a:pt x="1638079" y="2006647"/>
                </a:lnTo>
                <a:lnTo>
                  <a:pt x="0" y="2006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2" r="-222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21548" y="2396328"/>
            <a:ext cx="1638079" cy="2006647"/>
          </a:xfrm>
          <a:custGeom>
            <a:avLst/>
            <a:gdLst/>
            <a:ahLst/>
            <a:cxnLst/>
            <a:rect l="l" t="t" r="r" b="b"/>
            <a:pathLst>
              <a:path w="1638079" h="2006647">
                <a:moveTo>
                  <a:pt x="0" y="0"/>
                </a:moveTo>
                <a:lnTo>
                  <a:pt x="1638079" y="0"/>
                </a:lnTo>
                <a:lnTo>
                  <a:pt x="1638079" y="2006647"/>
                </a:lnTo>
                <a:lnTo>
                  <a:pt x="0" y="2006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2" r="-222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9778828" y="5220313"/>
            <a:ext cx="4832405" cy="47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4"/>
              </a:lnSpc>
            </a:pPr>
            <a:r>
              <a:rPr lang="en-US" sz="2731" spc="327">
                <a:solidFill>
                  <a:srgbClr val="34313A"/>
                </a:solidFill>
                <a:latin typeface="League Gothic Bold"/>
              </a:rPr>
              <a:t>4) EMERGENCY CONTACT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381650" y="4802652"/>
            <a:ext cx="8936070" cy="1354538"/>
            <a:chOff x="0" y="0"/>
            <a:chExt cx="3022819" cy="4582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022819" cy="458202"/>
            </a:xfrm>
            <a:custGeom>
              <a:avLst/>
              <a:gdLst/>
              <a:ahLst/>
              <a:cxnLst/>
              <a:rect l="l" t="t" r="r" b="b"/>
              <a:pathLst>
                <a:path w="3022819" h="458202">
                  <a:moveTo>
                    <a:pt x="0" y="0"/>
                  </a:moveTo>
                  <a:lnTo>
                    <a:pt x="3022819" y="0"/>
                  </a:lnTo>
                  <a:lnTo>
                    <a:pt x="3022819" y="458202"/>
                  </a:lnTo>
                  <a:lnTo>
                    <a:pt x="0" y="45820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3" name="Freeform 23"/>
          <p:cNvSpPr/>
          <p:nvPr/>
        </p:nvSpPr>
        <p:spPr>
          <a:xfrm rot="2159711">
            <a:off x="15881369" y="6583564"/>
            <a:ext cx="2097764" cy="1990968"/>
          </a:xfrm>
          <a:custGeom>
            <a:avLst/>
            <a:gdLst/>
            <a:ahLst/>
            <a:cxnLst/>
            <a:rect l="l" t="t" r="r" b="b"/>
            <a:pathLst>
              <a:path w="2097764" h="1990968">
                <a:moveTo>
                  <a:pt x="0" y="0"/>
                </a:moveTo>
                <a:lnTo>
                  <a:pt x="2097763" y="0"/>
                </a:lnTo>
                <a:lnTo>
                  <a:pt x="2097763" y="1990968"/>
                </a:lnTo>
                <a:lnTo>
                  <a:pt x="0" y="19909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6994892" y="6739142"/>
            <a:ext cx="1673380" cy="1673380"/>
          </a:xfrm>
          <a:custGeom>
            <a:avLst/>
            <a:gdLst/>
            <a:ahLst/>
            <a:cxnLst/>
            <a:rect l="l" t="t" r="r" b="b"/>
            <a:pathLst>
              <a:path w="1673380" h="1673380">
                <a:moveTo>
                  <a:pt x="0" y="0"/>
                </a:moveTo>
                <a:lnTo>
                  <a:pt x="1673380" y="0"/>
                </a:lnTo>
                <a:lnTo>
                  <a:pt x="1673380" y="1673380"/>
                </a:lnTo>
                <a:lnTo>
                  <a:pt x="0" y="1673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-27128" y="8958127"/>
            <a:ext cx="8936070" cy="1328873"/>
            <a:chOff x="0" y="0"/>
            <a:chExt cx="3022819" cy="44952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022819" cy="449520"/>
            </a:xfrm>
            <a:custGeom>
              <a:avLst/>
              <a:gdLst/>
              <a:ahLst/>
              <a:cxnLst/>
              <a:rect l="l" t="t" r="r" b="b"/>
              <a:pathLst>
                <a:path w="3022819" h="449520">
                  <a:moveTo>
                    <a:pt x="0" y="0"/>
                  </a:moveTo>
                  <a:lnTo>
                    <a:pt x="3022819" y="0"/>
                  </a:lnTo>
                  <a:lnTo>
                    <a:pt x="3022819" y="449520"/>
                  </a:lnTo>
                  <a:lnTo>
                    <a:pt x="0" y="4495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Freeform 27"/>
          <p:cNvSpPr/>
          <p:nvPr/>
        </p:nvSpPr>
        <p:spPr>
          <a:xfrm rot="1395987">
            <a:off x="7118849" y="4786496"/>
            <a:ext cx="1371527" cy="1371527"/>
          </a:xfrm>
          <a:custGeom>
            <a:avLst/>
            <a:gdLst/>
            <a:ahLst/>
            <a:cxnLst/>
            <a:rect l="l" t="t" r="r" b="b"/>
            <a:pathLst>
              <a:path w="1371527" h="1371527">
                <a:moveTo>
                  <a:pt x="0" y="0"/>
                </a:moveTo>
                <a:lnTo>
                  <a:pt x="1371526" y="0"/>
                </a:lnTo>
                <a:lnTo>
                  <a:pt x="1371526" y="1371527"/>
                </a:lnTo>
                <a:lnTo>
                  <a:pt x="0" y="1371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395987">
            <a:off x="16478287" y="4764524"/>
            <a:ext cx="1371527" cy="1371527"/>
          </a:xfrm>
          <a:custGeom>
            <a:avLst/>
            <a:gdLst/>
            <a:ahLst/>
            <a:cxnLst/>
            <a:rect l="l" t="t" r="r" b="b"/>
            <a:pathLst>
              <a:path w="1371527" h="1371527">
                <a:moveTo>
                  <a:pt x="0" y="0"/>
                </a:moveTo>
                <a:lnTo>
                  <a:pt x="1371526" y="0"/>
                </a:lnTo>
                <a:lnTo>
                  <a:pt x="1371526" y="1371527"/>
                </a:lnTo>
                <a:lnTo>
                  <a:pt x="0" y="1371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591138" y="1169274"/>
            <a:ext cx="7644575" cy="48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EUROPE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08692" y="1169274"/>
            <a:ext cx="7644575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OVERSEAS + SWITZERLAND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714014" y="2234123"/>
            <a:ext cx="5406033" cy="47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4"/>
              </a:lnSpc>
            </a:pPr>
            <a:r>
              <a:rPr lang="en-US" sz="2731" spc="327">
                <a:solidFill>
                  <a:srgbClr val="34313A"/>
                </a:solidFill>
                <a:latin typeface="League Gothic Bold"/>
              </a:rPr>
              <a:t>3) ACCEPTANCE LETTER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01526" y="6575171"/>
            <a:ext cx="6288651" cy="45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1"/>
              </a:lnSpc>
            </a:pPr>
            <a:r>
              <a:rPr lang="en-US" sz="2600" spc="312">
                <a:solidFill>
                  <a:srgbClr val="34313A"/>
                </a:solidFill>
                <a:latin typeface="League Gothic Bold"/>
              </a:rPr>
              <a:t>5) GRANT AGREEMENT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53012" y="7091499"/>
            <a:ext cx="7767035" cy="1317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- Prepared by OZS after student fulfilled the </a:t>
            </a:r>
          </a:p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   steps above.</a:t>
            </a:r>
          </a:p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- Usually signed in person at OZS. 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699303" y="2907906"/>
            <a:ext cx="6123160" cy="1317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- Student receives a confirmation of admission. </a:t>
            </a:r>
          </a:p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- Student uploads a copy of the acceptance </a:t>
            </a:r>
          </a:p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  letter/e-mail into the InSIS checklist.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301526" y="5005353"/>
            <a:ext cx="6288651" cy="45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1"/>
              </a:lnSpc>
            </a:pPr>
            <a:r>
              <a:rPr lang="en-US" sz="2600" spc="312">
                <a:solidFill>
                  <a:srgbClr val="34313A"/>
                </a:solidFill>
                <a:latin typeface="League Gothic Bold"/>
              </a:rPr>
              <a:t>4) EMERGENCY CONTACT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01526" y="5474852"/>
            <a:ext cx="5972373" cy="445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- Student fills in the emergency contact details.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095699" y="2131022"/>
            <a:ext cx="4722004" cy="473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24"/>
              </a:lnSpc>
            </a:pPr>
            <a:r>
              <a:rPr lang="en-US" sz="2731" spc="327">
                <a:solidFill>
                  <a:srgbClr val="34313A"/>
                </a:solidFill>
                <a:latin typeface="League Gothic Bold"/>
              </a:rPr>
              <a:t>3) ACCEPTANCE LETTER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117331" y="2907906"/>
            <a:ext cx="6200389" cy="1317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- Student receives a confirmation of admission. </a:t>
            </a:r>
          </a:p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- Student uploads a copy of the acceptance </a:t>
            </a:r>
          </a:p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  letter/e-mail into the InSIS checklist.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668835" y="4979689"/>
            <a:ext cx="6288651" cy="45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1"/>
              </a:lnSpc>
            </a:pPr>
            <a:r>
              <a:rPr lang="en-US" sz="2600" spc="312">
                <a:solidFill>
                  <a:srgbClr val="34313A"/>
                </a:solidFill>
                <a:latin typeface="League Gothic Bold"/>
              </a:rPr>
              <a:t>4) EMERGENCY CONTACT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668835" y="5449187"/>
            <a:ext cx="5972373" cy="445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- Student fills in the emergency contact details.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668835" y="6575171"/>
            <a:ext cx="6288651" cy="443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1"/>
              </a:lnSpc>
            </a:pPr>
            <a:r>
              <a:rPr lang="en-US" sz="2600" spc="312">
                <a:solidFill>
                  <a:srgbClr val="34313A"/>
                </a:solidFill>
                <a:latin typeface="League Gothic Bold"/>
              </a:rPr>
              <a:t>5) FLIGHT TICKET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668835" y="7109175"/>
            <a:ext cx="7767035" cy="87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- Students upload a copy of their flight ticket </a:t>
            </a:r>
          </a:p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</a:rPr>
              <a:t>  into the InSIS checklist.</a:t>
            </a:r>
          </a:p>
        </p:txBody>
      </p:sp>
      <p:sp>
        <p:nvSpPr>
          <p:cNvPr id="43" name="Freeform 43"/>
          <p:cNvSpPr/>
          <p:nvPr/>
        </p:nvSpPr>
        <p:spPr>
          <a:xfrm>
            <a:off x="558191" y="9051597"/>
            <a:ext cx="1147752" cy="1127667"/>
          </a:xfrm>
          <a:custGeom>
            <a:avLst/>
            <a:gdLst/>
            <a:ahLst/>
            <a:cxnLst/>
            <a:rect l="l" t="t" r="r" b="b"/>
            <a:pathLst>
              <a:path w="1147752" h="1127667">
                <a:moveTo>
                  <a:pt x="0" y="0"/>
                </a:moveTo>
                <a:lnTo>
                  <a:pt x="1147752" y="0"/>
                </a:lnTo>
                <a:lnTo>
                  <a:pt x="1147752" y="1127666"/>
                </a:lnTo>
                <a:lnTo>
                  <a:pt x="0" y="11276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44"/>
          <p:cNvSpPr txBox="1"/>
          <p:nvPr/>
        </p:nvSpPr>
        <p:spPr>
          <a:xfrm>
            <a:off x="2379621" y="9115016"/>
            <a:ext cx="6288651" cy="443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1"/>
              </a:lnSpc>
            </a:pPr>
            <a:r>
              <a:rPr lang="en-US" sz="2600" spc="312">
                <a:solidFill>
                  <a:srgbClr val="34313A"/>
                </a:solidFill>
                <a:latin typeface="League Gothic Bold"/>
              </a:rPr>
              <a:t>6) PAY TUITION FEE AT VSE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531082" y="9625209"/>
            <a:ext cx="5972373" cy="43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  <a:ea typeface="Advent Pro Medium"/>
              </a:rPr>
              <a:t>- note in student´s evidence in InSIS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9351930" y="8958127"/>
            <a:ext cx="8936070" cy="1328873"/>
            <a:chOff x="0" y="0"/>
            <a:chExt cx="3022819" cy="44952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022819" cy="449520"/>
            </a:xfrm>
            <a:custGeom>
              <a:avLst/>
              <a:gdLst/>
              <a:ahLst/>
              <a:cxnLst/>
              <a:rect l="l" t="t" r="r" b="b"/>
              <a:pathLst>
                <a:path w="3022819" h="449520">
                  <a:moveTo>
                    <a:pt x="0" y="0"/>
                  </a:moveTo>
                  <a:lnTo>
                    <a:pt x="3022819" y="0"/>
                  </a:lnTo>
                  <a:lnTo>
                    <a:pt x="3022819" y="449520"/>
                  </a:lnTo>
                  <a:lnTo>
                    <a:pt x="0" y="44952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8" name="Freeform 48"/>
          <p:cNvSpPr/>
          <p:nvPr/>
        </p:nvSpPr>
        <p:spPr>
          <a:xfrm>
            <a:off x="9937250" y="9051597"/>
            <a:ext cx="1147752" cy="1127667"/>
          </a:xfrm>
          <a:custGeom>
            <a:avLst/>
            <a:gdLst/>
            <a:ahLst/>
            <a:cxnLst/>
            <a:rect l="l" t="t" r="r" b="b"/>
            <a:pathLst>
              <a:path w="1147752" h="1127667">
                <a:moveTo>
                  <a:pt x="0" y="0"/>
                </a:moveTo>
                <a:lnTo>
                  <a:pt x="1147752" y="0"/>
                </a:lnTo>
                <a:lnTo>
                  <a:pt x="1147752" y="1127666"/>
                </a:lnTo>
                <a:lnTo>
                  <a:pt x="0" y="11276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9" name="TextBox 49"/>
          <p:cNvSpPr txBox="1"/>
          <p:nvPr/>
        </p:nvSpPr>
        <p:spPr>
          <a:xfrm>
            <a:off x="11758679" y="9115016"/>
            <a:ext cx="6288651" cy="443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1"/>
              </a:lnSpc>
            </a:pPr>
            <a:r>
              <a:rPr lang="en-US" sz="2600" spc="312">
                <a:solidFill>
                  <a:srgbClr val="34313A"/>
                </a:solidFill>
                <a:latin typeface="League Gothic Bold"/>
              </a:rPr>
              <a:t>6) PAY TUITION FEE AT VSE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1910140" y="9625209"/>
            <a:ext cx="5972373" cy="43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5"/>
              </a:lnSpc>
            </a:pPr>
            <a:r>
              <a:rPr lang="en-US" sz="2504" spc="25">
                <a:solidFill>
                  <a:srgbClr val="34313A"/>
                </a:solidFill>
                <a:latin typeface="Advent Pro Medium"/>
                <a:ea typeface="Advent Pro Medium"/>
              </a:rPr>
              <a:t>- note in student´s evidence in InSIS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  <p:sp>
          <p:nvSpPr>
            <p:cNvPr id="4" name="AutoShape 4"/>
            <p:cNvSpPr/>
            <p:nvPr/>
          </p:nvSpPr>
          <p:spPr>
            <a:xfrm>
              <a:off x="12226290" y="0"/>
              <a:ext cx="12157710" cy="13716000"/>
            </a:xfrm>
            <a:prstGeom prst="rect">
              <a:avLst/>
            </a:prstGeom>
            <a:solidFill>
              <a:srgbClr val="83CFEF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0" y="0"/>
            <a:ext cx="8914039" cy="956784"/>
          </a:xfrm>
          <a:custGeom>
            <a:avLst/>
            <a:gdLst/>
            <a:ahLst/>
            <a:cxnLst/>
            <a:rect l="l" t="t" r="r" b="b"/>
            <a:pathLst>
              <a:path w="8914039" h="956784">
                <a:moveTo>
                  <a:pt x="0" y="0"/>
                </a:moveTo>
                <a:lnTo>
                  <a:pt x="8914039" y="0"/>
                </a:lnTo>
                <a:lnTo>
                  <a:pt x="8914039" y="956784"/>
                </a:lnTo>
                <a:lnTo>
                  <a:pt x="0" y="9567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5833" b="-41583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16840" y="146223"/>
            <a:ext cx="764457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7" name="Freeform 7"/>
          <p:cNvSpPr/>
          <p:nvPr/>
        </p:nvSpPr>
        <p:spPr>
          <a:xfrm>
            <a:off x="7589335" y="165225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30" y="132180"/>
            <a:ext cx="2452827" cy="706414"/>
          </a:xfrm>
          <a:custGeom>
            <a:avLst/>
            <a:gdLst/>
            <a:ahLst/>
            <a:cxnLst/>
            <a:rect l="l" t="t" r="r" b="b"/>
            <a:pathLst>
              <a:path w="2452827" h="706414">
                <a:moveTo>
                  <a:pt x="0" y="0"/>
                </a:moveTo>
                <a:lnTo>
                  <a:pt x="2452827" y="0"/>
                </a:lnTo>
                <a:lnTo>
                  <a:pt x="2452827" y="706414"/>
                </a:lnTo>
                <a:lnTo>
                  <a:pt x="0" y="70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50" r="-650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307870" y="0"/>
            <a:ext cx="8968381" cy="961139"/>
          </a:xfrm>
          <a:custGeom>
            <a:avLst/>
            <a:gdLst/>
            <a:ahLst/>
            <a:cxnLst/>
            <a:rect l="l" t="t" r="r" b="b"/>
            <a:pathLst>
              <a:path w="8968381" h="961139">
                <a:moveTo>
                  <a:pt x="0" y="0"/>
                </a:moveTo>
                <a:lnTo>
                  <a:pt x="8968381" y="0"/>
                </a:lnTo>
                <a:lnTo>
                  <a:pt x="8968381" y="961139"/>
                </a:lnTo>
                <a:lnTo>
                  <a:pt x="0" y="9611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16549" b="-41654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28471" y="147297"/>
            <a:ext cx="7699485" cy="633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1"/>
              </a:lnSpc>
            </a:pPr>
            <a:r>
              <a:rPr lang="en-US" sz="3636" spc="763">
                <a:solidFill>
                  <a:srgbClr val="000000"/>
                </a:solidFill>
                <a:latin typeface="League Gothic Bold"/>
              </a:rPr>
              <a:t>OZS.VSE.CZ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930251" y="176240"/>
            <a:ext cx="973044" cy="610981"/>
          </a:xfrm>
          <a:custGeom>
            <a:avLst/>
            <a:gdLst/>
            <a:ahLst/>
            <a:cxnLst/>
            <a:rect l="l" t="t" r="r" b="b"/>
            <a:pathLst>
              <a:path w="973044" h="610981">
                <a:moveTo>
                  <a:pt x="0" y="0"/>
                </a:moveTo>
                <a:lnTo>
                  <a:pt x="973044" y="0"/>
                </a:lnTo>
                <a:lnTo>
                  <a:pt x="973044" y="610981"/>
                </a:lnTo>
                <a:lnTo>
                  <a:pt x="0" y="6109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2" b="-212"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961139"/>
            <a:ext cx="8936070" cy="980574"/>
            <a:chOff x="0" y="0"/>
            <a:chExt cx="3022819" cy="33170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22819" cy="331700"/>
            </a:xfrm>
            <a:custGeom>
              <a:avLst/>
              <a:gdLst/>
              <a:ahLst/>
              <a:cxnLst/>
              <a:rect l="l" t="t" r="r" b="b"/>
              <a:pathLst>
                <a:path w="3022819" h="331700">
                  <a:moveTo>
                    <a:pt x="0" y="0"/>
                  </a:moveTo>
                  <a:lnTo>
                    <a:pt x="3022819" y="0"/>
                  </a:lnTo>
                  <a:lnTo>
                    <a:pt x="3022819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373960" y="961139"/>
            <a:ext cx="8914040" cy="980574"/>
            <a:chOff x="0" y="0"/>
            <a:chExt cx="3015366" cy="3317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15367" cy="331700"/>
            </a:xfrm>
            <a:custGeom>
              <a:avLst/>
              <a:gdLst/>
              <a:ahLst/>
              <a:cxnLst/>
              <a:rect l="l" t="t" r="r" b="b"/>
              <a:pathLst>
                <a:path w="3015367" h="331700">
                  <a:moveTo>
                    <a:pt x="0" y="0"/>
                  </a:moveTo>
                  <a:lnTo>
                    <a:pt x="3015367" y="0"/>
                  </a:lnTo>
                  <a:lnTo>
                    <a:pt x="3015367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373960" y="5670327"/>
            <a:ext cx="8914040" cy="980574"/>
            <a:chOff x="0" y="0"/>
            <a:chExt cx="3015366" cy="33170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15367" cy="331700"/>
            </a:xfrm>
            <a:custGeom>
              <a:avLst/>
              <a:gdLst/>
              <a:ahLst/>
              <a:cxnLst/>
              <a:rect l="l" t="t" r="r" b="b"/>
              <a:pathLst>
                <a:path w="3015367" h="331700">
                  <a:moveTo>
                    <a:pt x="0" y="0"/>
                  </a:moveTo>
                  <a:lnTo>
                    <a:pt x="3015367" y="0"/>
                  </a:lnTo>
                  <a:lnTo>
                    <a:pt x="3015367" y="331700"/>
                  </a:lnTo>
                  <a:lnTo>
                    <a:pt x="0" y="3317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7641099" y="5494280"/>
            <a:ext cx="869516" cy="1004693"/>
          </a:xfrm>
          <a:custGeom>
            <a:avLst/>
            <a:gdLst/>
            <a:ahLst/>
            <a:cxnLst/>
            <a:rect l="l" t="t" r="r" b="b"/>
            <a:pathLst>
              <a:path w="869516" h="1004693">
                <a:moveTo>
                  <a:pt x="0" y="0"/>
                </a:moveTo>
                <a:lnTo>
                  <a:pt x="869516" y="0"/>
                </a:lnTo>
                <a:lnTo>
                  <a:pt x="869516" y="1004693"/>
                </a:lnTo>
                <a:lnTo>
                  <a:pt x="0" y="10046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7247276" y="5067824"/>
            <a:ext cx="1688793" cy="1682652"/>
          </a:xfrm>
          <a:custGeom>
            <a:avLst/>
            <a:gdLst/>
            <a:ahLst/>
            <a:cxnLst/>
            <a:rect l="l" t="t" r="r" b="b"/>
            <a:pathLst>
              <a:path w="1688793" h="1682652">
                <a:moveTo>
                  <a:pt x="0" y="0"/>
                </a:moveTo>
                <a:lnTo>
                  <a:pt x="1688794" y="0"/>
                </a:lnTo>
                <a:lnTo>
                  <a:pt x="1688794" y="1682652"/>
                </a:lnTo>
                <a:lnTo>
                  <a:pt x="0" y="16826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6283846" y="3016194"/>
            <a:ext cx="1234826" cy="1234826"/>
          </a:xfrm>
          <a:custGeom>
            <a:avLst/>
            <a:gdLst/>
            <a:ahLst/>
            <a:cxnLst/>
            <a:rect l="l" t="t" r="r" b="b"/>
            <a:pathLst>
              <a:path w="1234826" h="1234826">
                <a:moveTo>
                  <a:pt x="0" y="0"/>
                </a:moveTo>
                <a:lnTo>
                  <a:pt x="1234826" y="0"/>
                </a:lnTo>
                <a:lnTo>
                  <a:pt x="1234826" y="1234826"/>
                </a:lnTo>
                <a:lnTo>
                  <a:pt x="0" y="12348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664397" y="6845324"/>
            <a:ext cx="1234826" cy="1234826"/>
          </a:xfrm>
          <a:custGeom>
            <a:avLst/>
            <a:gdLst/>
            <a:ahLst/>
            <a:cxnLst/>
            <a:rect l="l" t="t" r="r" b="b"/>
            <a:pathLst>
              <a:path w="1234826" h="1234826">
                <a:moveTo>
                  <a:pt x="0" y="0"/>
                </a:moveTo>
                <a:lnTo>
                  <a:pt x="1234826" y="0"/>
                </a:lnTo>
                <a:lnTo>
                  <a:pt x="1234826" y="1234826"/>
                </a:lnTo>
                <a:lnTo>
                  <a:pt x="0" y="123482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591138" y="1169274"/>
            <a:ext cx="7644575" cy="482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EUROPE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008692" y="1169274"/>
            <a:ext cx="7644575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OVERSEAS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008692" y="5886246"/>
            <a:ext cx="7644575" cy="48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8"/>
              </a:lnSpc>
            </a:pPr>
            <a:r>
              <a:rPr lang="en-US" sz="2727" spc="572">
                <a:solidFill>
                  <a:srgbClr val="34313A"/>
                </a:solidFill>
                <a:latin typeface="Glacial Indifference Bold"/>
              </a:rPr>
              <a:t>SWITZERLAND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616840" y="3822401"/>
            <a:ext cx="8172111" cy="1490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8"/>
              </a:lnSpc>
            </a:pPr>
            <a:r>
              <a:rPr lang="en-US" sz="2848" spc="28">
                <a:solidFill>
                  <a:srgbClr val="34313A"/>
                </a:solidFill>
                <a:latin typeface="Advent Pro Medium"/>
              </a:rPr>
              <a:t>Austria, Belgium, Denmark, Finland, France, Germany, Iceland, Ireland, Italy, Lichtenstein, Luxembourg, Netherlands, Norway, Sweden, United Kingdom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1138" y="3219008"/>
            <a:ext cx="2634350" cy="5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2"/>
              </a:lnSpc>
            </a:pPr>
            <a:r>
              <a:rPr lang="en-US" sz="3302" spc="396">
                <a:solidFill>
                  <a:srgbClr val="34313A"/>
                </a:solidFill>
                <a:latin typeface="League Gothic Bold"/>
              </a:rPr>
              <a:t>660 € / MONTH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91138" y="7949805"/>
            <a:ext cx="2634350" cy="5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2"/>
              </a:lnSpc>
            </a:pPr>
            <a:r>
              <a:rPr lang="en-US" sz="3302" spc="396">
                <a:solidFill>
                  <a:srgbClr val="34313A"/>
                </a:solidFill>
                <a:latin typeface="League Gothic Bold"/>
              </a:rPr>
              <a:t>540 € / MONTH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91138" y="8699893"/>
            <a:ext cx="7618874" cy="988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8"/>
              </a:lnSpc>
            </a:pPr>
            <a:r>
              <a:rPr lang="en-US" sz="2848" spc="28">
                <a:solidFill>
                  <a:srgbClr val="34313A"/>
                </a:solidFill>
                <a:latin typeface="Advent Pro Medium"/>
              </a:rPr>
              <a:t>Bulgaria, Croatia, Hungary, Latvia, Macedonia, Poland, Romania, Turkey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008692" y="2974229"/>
            <a:ext cx="7644575" cy="233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2"/>
              </a:lnSpc>
            </a:pPr>
            <a:r>
              <a:rPr lang="en-US" sz="3302" spc="396">
                <a:solidFill>
                  <a:srgbClr val="34313A"/>
                </a:solidFill>
                <a:latin typeface="League Gothic Bold"/>
              </a:rPr>
              <a:t>10 000 CZK / MONTH </a:t>
            </a:r>
          </a:p>
          <a:p>
            <a:pPr>
              <a:lnSpc>
                <a:spcPts val="4622"/>
              </a:lnSpc>
            </a:pPr>
            <a:endParaRPr lang="en-US" sz="3302" spc="396">
              <a:solidFill>
                <a:srgbClr val="34313A"/>
              </a:solidFill>
              <a:latin typeface="League Gothic Bold"/>
            </a:endParaRPr>
          </a:p>
          <a:p>
            <a:pPr>
              <a:lnSpc>
                <a:spcPts val="4622"/>
              </a:lnSpc>
            </a:pPr>
            <a:r>
              <a:rPr lang="en-US" sz="3302" spc="396">
                <a:solidFill>
                  <a:srgbClr val="34313A"/>
                </a:solidFill>
                <a:latin typeface="League Gothic Bold"/>
              </a:rPr>
              <a:t>+ 10 000 CZK ONE-OFF GRANT FOR AIR </a:t>
            </a:r>
          </a:p>
          <a:p>
            <a:pPr>
              <a:lnSpc>
                <a:spcPts val="4622"/>
              </a:lnSpc>
            </a:pPr>
            <a:r>
              <a:rPr lang="en-US" sz="3302" spc="396">
                <a:solidFill>
                  <a:srgbClr val="34313A"/>
                </a:solidFill>
                <a:latin typeface="League Gothic Bold"/>
              </a:rPr>
              <a:t>   TICKET/VISA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008692" y="7192535"/>
            <a:ext cx="7644575" cy="5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2"/>
              </a:lnSpc>
            </a:pPr>
            <a:r>
              <a:rPr lang="en-US" sz="3302" spc="396">
                <a:solidFill>
                  <a:srgbClr val="34313A"/>
                </a:solidFill>
                <a:latin typeface="League Gothic Bold"/>
              </a:rPr>
              <a:t>600 € / MONTH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968776" y="8250008"/>
            <a:ext cx="7618874" cy="1680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8"/>
              </a:lnSpc>
            </a:pPr>
            <a:r>
              <a:rPr lang="en-US" sz="2848" spc="28">
                <a:solidFill>
                  <a:srgbClr val="34313A"/>
                </a:solidFill>
                <a:latin typeface="Advent Pro Medium"/>
              </a:rPr>
              <a:t>Swiss-European Mobility Programme Scholarship (440 CHF / month)</a:t>
            </a:r>
          </a:p>
          <a:p>
            <a:pPr>
              <a:lnSpc>
                <a:spcPts val="1468"/>
              </a:lnSpc>
            </a:pPr>
            <a:endParaRPr lang="en-US" sz="2848" spc="28">
              <a:solidFill>
                <a:srgbClr val="34313A"/>
              </a:solidFill>
              <a:latin typeface="Advent Pro Medium"/>
            </a:endParaRPr>
          </a:p>
          <a:p>
            <a:pPr>
              <a:lnSpc>
                <a:spcPts val="3988"/>
              </a:lnSpc>
            </a:pPr>
            <a:r>
              <a:rPr lang="en-US" sz="2848" spc="28">
                <a:solidFill>
                  <a:srgbClr val="34313A"/>
                </a:solidFill>
                <a:latin typeface="Advent Pro Medium"/>
              </a:rPr>
              <a:t>+ possible supplementary scholarship from VSE</a:t>
            </a:r>
          </a:p>
        </p:txBody>
      </p:sp>
      <p:sp>
        <p:nvSpPr>
          <p:cNvPr id="32" name="Freeform 32"/>
          <p:cNvSpPr/>
          <p:nvPr/>
        </p:nvSpPr>
        <p:spPr>
          <a:xfrm>
            <a:off x="16283846" y="6845324"/>
            <a:ext cx="1234826" cy="1234826"/>
          </a:xfrm>
          <a:custGeom>
            <a:avLst/>
            <a:gdLst/>
            <a:ahLst/>
            <a:cxnLst/>
            <a:rect l="l" t="t" r="r" b="b"/>
            <a:pathLst>
              <a:path w="1234826" h="1234826">
                <a:moveTo>
                  <a:pt x="0" y="0"/>
                </a:moveTo>
                <a:lnTo>
                  <a:pt x="1234826" y="0"/>
                </a:lnTo>
                <a:lnTo>
                  <a:pt x="1234826" y="1234826"/>
                </a:lnTo>
                <a:lnTo>
                  <a:pt x="0" y="123482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616840" y="2238998"/>
            <a:ext cx="5406033" cy="57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4"/>
              </a:lnSpc>
            </a:pPr>
            <a:r>
              <a:rPr lang="en-US" sz="3331" spc="399">
                <a:solidFill>
                  <a:srgbClr val="34313A"/>
                </a:solidFill>
                <a:latin typeface="League Gothic Bold"/>
              </a:rPr>
              <a:t>7) FINANCE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008692" y="2238998"/>
            <a:ext cx="5406033" cy="57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4"/>
              </a:lnSpc>
            </a:pPr>
            <a:r>
              <a:rPr lang="en-US" sz="3331" spc="399">
                <a:solidFill>
                  <a:srgbClr val="34313A"/>
                </a:solidFill>
                <a:latin typeface="League Gothic Bold"/>
              </a:rPr>
              <a:t>7) FINANCE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91138" y="5832950"/>
            <a:ext cx="2634350" cy="57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2"/>
              </a:lnSpc>
            </a:pPr>
            <a:r>
              <a:rPr lang="en-US" sz="3302" spc="396">
                <a:solidFill>
                  <a:srgbClr val="34313A"/>
                </a:solidFill>
                <a:latin typeface="League Gothic Bold"/>
              </a:rPr>
              <a:t>600 € / MONTH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91138" y="6593751"/>
            <a:ext cx="8172111" cy="988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88"/>
              </a:lnSpc>
            </a:pPr>
            <a:r>
              <a:rPr lang="en-US" sz="2848" spc="28">
                <a:solidFill>
                  <a:srgbClr val="34313A"/>
                </a:solidFill>
                <a:latin typeface="Advent Pro Medium"/>
              </a:rPr>
              <a:t>Cyprus, Estonia, Greece, Lithuania, Malta, Portugal, Slovakia, Slovenia, Spain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725BBE4B5678148BC9C925DB75A5581" ma:contentTypeVersion="20" ma:contentTypeDescription="Vytvoří nový dokument" ma:contentTypeScope="" ma:versionID="80b89afda5174db7bd4003f818a936a6">
  <xsd:schema xmlns:xsd="http://www.w3.org/2001/XMLSchema" xmlns:xs="http://www.w3.org/2001/XMLSchema" xmlns:p="http://schemas.microsoft.com/office/2006/metadata/properties" xmlns:ns2="35f128f6-f38e-4cdb-b101-97c65dcbc942" xmlns:ns3="4af6fcea-2291-4f74-8d1e-64e377998959" targetNamespace="http://schemas.microsoft.com/office/2006/metadata/properties" ma:root="true" ma:fieldsID="d5b87cb54a9f0b165106fcb4a14a0930" ns2:_="" ns3:_="">
    <xsd:import namespace="35f128f6-f38e-4cdb-b101-97c65dcbc942"/>
    <xsd:import namespace="4af6fcea-2291-4f74-8d1e-64e37799895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f128f6-f38e-4cdb-b101-97c65dcbc9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Hodnota hash upozornění na sdílení" ma:internalName="SharingHintHash" ma:readOnly="true">
      <xsd:simpleType>
        <xsd:restriction base="dms:Text"/>
      </xsd:simpleType>
    </xsd:element>
    <xsd:element name="SharedWithDetails" ma:index="10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c64a4bd-fb5a-4e35-9223-04e83c53506e}" ma:internalName="TaxCatchAll" ma:showField="CatchAllData" ma:web="35f128f6-f38e-4cdb-b101-97c65dcbc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6fcea-2291-4f74-8d1e-64e3779989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Značky obrázků" ma:readOnly="false" ma:fieldId="{5cf76f15-5ced-4ddc-b409-7134ff3c332f}" ma:taxonomyMulti="true" ma:sspId="babb5542-b20f-476f-b885-dfe2db771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5f128f6-f38e-4cdb-b101-97c65dcbc942" xsi:nil="true"/>
    <lcf76f155ced4ddcb4097134ff3c332f xmlns="4af6fcea-2291-4f74-8d1e-64e37799895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4233E1-4EDD-4F81-A809-43952BCE50A9}"/>
</file>

<file path=customXml/itemProps2.xml><?xml version="1.0" encoding="utf-8"?>
<ds:datastoreItem xmlns:ds="http://schemas.openxmlformats.org/officeDocument/2006/customXml" ds:itemID="{B6245DAE-1D3B-4F59-B05A-00D094722BAC}"/>
</file>

<file path=customXml/itemProps3.xml><?xml version="1.0" encoding="utf-8"?>
<ds:datastoreItem xmlns:ds="http://schemas.openxmlformats.org/officeDocument/2006/customXml" ds:itemID="{33868F92-F9EC-4DE4-ABFB-599D9EEDD884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1663</Words>
  <Application>Microsoft Office PowerPoint</Application>
  <PresentationFormat>Vlastní</PresentationFormat>
  <Paragraphs>282</Paragraphs>
  <Slides>17</Slides>
  <Notes>13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8" baseType="lpstr">
      <vt:lpstr>29LT Adir</vt:lpstr>
      <vt:lpstr>Advent Pro Medium</vt:lpstr>
      <vt:lpstr>Calibri</vt:lpstr>
      <vt:lpstr>29LT Adir Medium</vt:lpstr>
      <vt:lpstr>Arial</vt:lpstr>
      <vt:lpstr>29LT Adir Light Bold</vt:lpstr>
      <vt:lpstr>29LT Adir Bold</vt:lpstr>
      <vt:lpstr>Glacial Indifference Bold</vt:lpstr>
      <vt:lpstr>Advent Pro Medium Bold</vt:lpstr>
      <vt:lpstr>League Gothic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Outgoing Exchange Students in 2024/25</dc:title>
  <dc:creator>Karolína Kaslová</dc:creator>
  <cp:lastModifiedBy>Karolína Kaslová</cp:lastModifiedBy>
  <cp:revision>6</cp:revision>
  <dcterms:created xsi:type="dcterms:W3CDTF">2006-08-16T00:00:00Z</dcterms:created>
  <dcterms:modified xsi:type="dcterms:W3CDTF">2024-03-19T10:30:39Z</dcterms:modified>
  <dc:identifier>DAE7OUaUgQg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0x0101009725BBE4B5678148BC9C925DB75A5581</vt:lpwstr>
  </property>
</Properties>
</file>